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3" r:id="rId4"/>
  </p:sldMasterIdLst>
  <p:notesMasterIdLst>
    <p:notesMasterId r:id="rId39"/>
  </p:notesMasterIdLst>
  <p:sldIdLst>
    <p:sldId id="7285" r:id="rId5"/>
    <p:sldId id="457" r:id="rId6"/>
    <p:sldId id="328" r:id="rId7"/>
    <p:sldId id="7286" r:id="rId8"/>
    <p:sldId id="2147483473" r:id="rId9"/>
    <p:sldId id="7309" r:id="rId10"/>
    <p:sldId id="7320" r:id="rId11"/>
    <p:sldId id="7303" r:id="rId12"/>
    <p:sldId id="7288" r:id="rId13"/>
    <p:sldId id="7289" r:id="rId14"/>
    <p:sldId id="7187" r:id="rId15"/>
    <p:sldId id="6954" r:id="rId16"/>
    <p:sldId id="2147483474" r:id="rId17"/>
    <p:sldId id="6920" r:id="rId18"/>
    <p:sldId id="7052" r:id="rId19"/>
    <p:sldId id="7053" r:id="rId20"/>
    <p:sldId id="7056" r:id="rId21"/>
    <p:sldId id="7057" r:id="rId22"/>
    <p:sldId id="7058" r:id="rId23"/>
    <p:sldId id="7054" r:id="rId24"/>
    <p:sldId id="7055" r:id="rId25"/>
    <p:sldId id="7059" r:id="rId26"/>
    <p:sldId id="7060" r:id="rId27"/>
    <p:sldId id="7061" r:id="rId28"/>
    <p:sldId id="7062" r:id="rId29"/>
    <p:sldId id="7063" r:id="rId30"/>
    <p:sldId id="7064" r:id="rId31"/>
    <p:sldId id="7065" r:id="rId32"/>
    <p:sldId id="7066" r:id="rId33"/>
    <p:sldId id="7067" r:id="rId34"/>
    <p:sldId id="7068" r:id="rId35"/>
    <p:sldId id="7069" r:id="rId36"/>
    <p:sldId id="7051" r:id="rId37"/>
    <p:sldId id="7118" r:id="rId3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CDBD732-4789-7211-E109-795C311B1AEC}" name="Ridjanovic, Alisa (NIH/CIT) [C]" initials="AR" userId="S::ridjanovica@nih.gov::69e67d8e-02f1-42d1-9bd5-16dbae3ffb7a" providerId="AD"/>
  <p188:author id="{A3CCE3E0-312F-516C-D846-F9B323A4CFE6}" name="Rohde, Swenja (NIH/CIT) [C]" initials="R[" userId="S::rohdesm@nih.gov::0ef503fd-8d7f-493d-967f-e6788e582eb4"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Alison Garcia" initials="AG" lastIdx="2" clrIdx="0">
    <p:extLst>
      <p:ext uri="{19B8F6BF-5375-455C-9EA6-DF929625EA0E}">
        <p15:presenceInfo xmlns:p15="http://schemas.microsoft.com/office/powerpoint/2012/main" userId="S-1-5-21-2414005191-2431363525-1628603290-130312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AE2EE"/>
    <a:srgbClr val="1471B9"/>
    <a:srgbClr val="001FC6"/>
    <a:srgbClr val="EEEEF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5328" autoAdjust="0"/>
  </p:normalViewPr>
  <p:slideViewPr>
    <p:cSldViewPr snapToGrid="0">
      <p:cViewPr varScale="1">
        <p:scale>
          <a:sx n="46" d="100"/>
          <a:sy n="46" d="100"/>
        </p:scale>
        <p:origin x="1860" y="26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notesMaster" Target="notesMasters/notesMaster1.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commentAuthors" Target="commentAuthors.xml"/><Relationship Id="rId45"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20" Type="http://schemas.openxmlformats.org/officeDocument/2006/relationships/slide" Target="slides/slide16.xml"/><Relationship Id="rId41"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5#1">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9997286-FD00-4D39-9456-AF135CEA2DB7}" type="doc">
      <dgm:prSet loTypeId="urn:microsoft.com/office/officeart/2005/8/layout/cycle4" loCatId="matrix" qsTypeId="urn:microsoft.com/office/officeart/2005/8/quickstyle/simple5#3" qsCatId="simple" csTypeId="urn:microsoft.com/office/officeart/2005/8/colors/colorful5#1" csCatId="colorful" phldr="1"/>
      <dgm:spPr/>
      <dgm:t>
        <a:bodyPr/>
        <a:lstStyle/>
        <a:p>
          <a:endParaRPr lang="en-US"/>
        </a:p>
      </dgm:t>
    </dgm:pt>
    <dgm:pt modelId="{FD959299-AA7B-4055-968F-13F7F661AB31}">
      <dgm:prSet phldrT="[Text]"/>
      <dgm:spPr/>
      <dgm:t>
        <a:bodyPr/>
        <a:lstStyle/>
        <a:p>
          <a:r>
            <a:rPr lang="en-US" b="1" dirty="0"/>
            <a:t>Security &amp; Compliance</a:t>
          </a:r>
          <a:endParaRPr lang="en-US" dirty="0"/>
        </a:p>
      </dgm:t>
    </dgm:pt>
    <dgm:pt modelId="{D987AAE2-C025-4D02-A933-0E62526D6B59}" type="parTrans" cxnId="{AC3A2FD9-FAF4-4B31-9FCC-5CAF1A55A53F}">
      <dgm:prSet/>
      <dgm:spPr/>
      <dgm:t>
        <a:bodyPr/>
        <a:lstStyle/>
        <a:p>
          <a:endParaRPr lang="en-US"/>
        </a:p>
      </dgm:t>
    </dgm:pt>
    <dgm:pt modelId="{271686CC-AEAD-4F62-AAAC-9A4D494100CE}" type="sibTrans" cxnId="{AC3A2FD9-FAF4-4B31-9FCC-5CAF1A55A53F}">
      <dgm:prSet/>
      <dgm:spPr/>
      <dgm:t>
        <a:bodyPr/>
        <a:lstStyle/>
        <a:p>
          <a:endParaRPr lang="en-US"/>
        </a:p>
      </dgm:t>
    </dgm:pt>
    <dgm:pt modelId="{0BCFEDE1-F251-4E77-A29E-8C627A9CB8C8}">
      <dgm:prSet phldrT="[Text]" custT="1"/>
      <dgm:spPr/>
      <dgm:t>
        <a:bodyPr/>
        <a:lstStyle/>
        <a:p>
          <a:pPr>
            <a:buFont typeface="Wingdings" panose="05000000000000000000" pitchFamily="2" charset="2"/>
            <a:buChar char="ü"/>
          </a:pPr>
          <a:r>
            <a:rPr lang="en-US" sz="1200" b="0" dirty="0"/>
            <a:t> Extends the BRICS framework with a multi-tenant Authority to Operate, and controls designed to meet current Controlled Access Data Repository requirements</a:t>
          </a:r>
          <a:endParaRPr lang="en-US" sz="1200" dirty="0"/>
        </a:p>
      </dgm:t>
    </dgm:pt>
    <dgm:pt modelId="{C7F3E4DB-4C89-42C7-8D95-58819617AA97}" type="parTrans" cxnId="{10C0974B-B6C0-4D6A-84E8-52373A272C66}">
      <dgm:prSet/>
      <dgm:spPr/>
      <dgm:t>
        <a:bodyPr/>
        <a:lstStyle/>
        <a:p>
          <a:endParaRPr lang="en-US"/>
        </a:p>
      </dgm:t>
    </dgm:pt>
    <dgm:pt modelId="{BF55A367-5D63-4704-A3A4-C930F91DD0EF}" type="sibTrans" cxnId="{10C0974B-B6C0-4D6A-84E8-52373A272C66}">
      <dgm:prSet/>
      <dgm:spPr/>
      <dgm:t>
        <a:bodyPr/>
        <a:lstStyle/>
        <a:p>
          <a:endParaRPr lang="en-US"/>
        </a:p>
      </dgm:t>
    </dgm:pt>
    <dgm:pt modelId="{0129F5B7-6368-42A7-910F-10F2A87352FB}">
      <dgm:prSet phldrT="[Text]"/>
      <dgm:spPr/>
      <dgm:t>
        <a:bodyPr/>
        <a:lstStyle/>
        <a:p>
          <a:r>
            <a:rPr lang="en-US" b="1" dirty="0"/>
            <a:t>Integration w/ NIH Workspaces</a:t>
          </a:r>
          <a:endParaRPr lang="en-US" dirty="0"/>
        </a:p>
      </dgm:t>
    </dgm:pt>
    <dgm:pt modelId="{FC2B13DB-5456-40DC-8957-95ED57D6A2E9}" type="parTrans" cxnId="{C02CA6D6-A877-4AF6-B6B3-BE14498BE335}">
      <dgm:prSet/>
      <dgm:spPr/>
      <dgm:t>
        <a:bodyPr/>
        <a:lstStyle/>
        <a:p>
          <a:endParaRPr lang="en-US"/>
        </a:p>
      </dgm:t>
    </dgm:pt>
    <dgm:pt modelId="{53494208-40B7-4308-B272-39658864B844}" type="sibTrans" cxnId="{C02CA6D6-A877-4AF6-B6B3-BE14498BE335}">
      <dgm:prSet/>
      <dgm:spPr/>
      <dgm:t>
        <a:bodyPr/>
        <a:lstStyle/>
        <a:p>
          <a:endParaRPr lang="en-US"/>
        </a:p>
      </dgm:t>
    </dgm:pt>
    <dgm:pt modelId="{FA7B9587-0503-45E0-BE15-1746E89AC12F}">
      <dgm:prSet phldrT="[Text]" custT="1"/>
      <dgm:spPr/>
      <dgm:t>
        <a:bodyPr/>
        <a:lstStyle/>
        <a:p>
          <a:pPr>
            <a:buClrTx/>
            <a:buSzTx/>
            <a:buFont typeface="Wingdings" panose="05000000000000000000" pitchFamily="2" charset="2"/>
            <a:buChar char="ü"/>
          </a:pPr>
          <a:r>
            <a:rPr lang="en-US" sz="1100" b="0" dirty="0"/>
            <a:t> </a:t>
          </a:r>
          <a:r>
            <a:rPr lang="en-US" sz="1200" b="0" dirty="0"/>
            <a:t>Enables researchers to collaborate and analyze data in the cloud without downloading sensitive information to local environments</a:t>
          </a:r>
          <a:endParaRPr lang="en-US" sz="1200" dirty="0"/>
        </a:p>
      </dgm:t>
    </dgm:pt>
    <dgm:pt modelId="{699CD478-BAFC-442B-8369-E6A3B68F461C}" type="parTrans" cxnId="{320A56A4-7D26-4421-8725-6E53BEC61ECB}">
      <dgm:prSet/>
      <dgm:spPr/>
      <dgm:t>
        <a:bodyPr/>
        <a:lstStyle/>
        <a:p>
          <a:endParaRPr lang="en-US"/>
        </a:p>
      </dgm:t>
    </dgm:pt>
    <dgm:pt modelId="{DBC1CF71-041B-485C-BCFB-74ED1A11CB07}" type="sibTrans" cxnId="{320A56A4-7D26-4421-8725-6E53BEC61ECB}">
      <dgm:prSet/>
      <dgm:spPr/>
      <dgm:t>
        <a:bodyPr/>
        <a:lstStyle/>
        <a:p>
          <a:endParaRPr lang="en-US"/>
        </a:p>
      </dgm:t>
    </dgm:pt>
    <dgm:pt modelId="{4D4A426F-664F-4021-AA24-377E0622EC33}">
      <dgm:prSet phldrT="[Text]" custT="1"/>
      <dgm:spPr/>
      <dgm:t>
        <a:bodyPr/>
        <a:lstStyle/>
        <a:p>
          <a:r>
            <a:rPr lang="en-US" sz="1800" b="1" dirty="0"/>
            <a:t>Multi-tenant Architecture </a:t>
          </a:r>
          <a:endParaRPr lang="en-US" sz="1800" dirty="0"/>
        </a:p>
      </dgm:t>
    </dgm:pt>
    <dgm:pt modelId="{D242443B-E5BA-4102-B596-7C977237B2CB}" type="sibTrans" cxnId="{B060B564-BE89-4B92-BC70-A3EA7390E11A}">
      <dgm:prSet/>
      <dgm:spPr/>
      <dgm:t>
        <a:bodyPr/>
        <a:lstStyle/>
        <a:p>
          <a:endParaRPr lang="en-US"/>
        </a:p>
      </dgm:t>
    </dgm:pt>
    <dgm:pt modelId="{818AD9E5-5823-4046-94E0-2267F8FB21E3}" type="parTrans" cxnId="{B060B564-BE89-4B92-BC70-A3EA7390E11A}">
      <dgm:prSet/>
      <dgm:spPr/>
      <dgm:t>
        <a:bodyPr/>
        <a:lstStyle/>
        <a:p>
          <a:endParaRPr lang="en-US"/>
        </a:p>
      </dgm:t>
    </dgm:pt>
    <dgm:pt modelId="{E5D0EF8A-518F-42A4-8D04-EB227955A64A}">
      <dgm:prSet phldrT="[Text]" custT="1"/>
      <dgm:spPr/>
      <dgm:t>
        <a:bodyPr/>
        <a:lstStyle/>
        <a:p>
          <a:pPr>
            <a:buFont typeface="Wingdings" panose="05000000000000000000" pitchFamily="2" charset="2"/>
            <a:buChar char="ü"/>
          </a:pPr>
          <a:r>
            <a:rPr lang="en-US" sz="1000" b="0" dirty="0"/>
            <a:t> </a:t>
          </a:r>
          <a:r>
            <a:rPr lang="en-US" sz="1200" b="0" dirty="0"/>
            <a:t>Multiple research programs can operate within one platform while maintaining appropriate separation, access controls, and program-specific governance</a:t>
          </a:r>
          <a:endParaRPr lang="en-US" sz="1200" dirty="0"/>
        </a:p>
      </dgm:t>
    </dgm:pt>
    <dgm:pt modelId="{D3363FAE-C3F9-4228-A63B-1E4829B3B72A}" type="sibTrans" cxnId="{8E5E3CA3-8557-438E-99ED-C6EFE5285D08}">
      <dgm:prSet/>
      <dgm:spPr/>
      <dgm:t>
        <a:bodyPr/>
        <a:lstStyle/>
        <a:p>
          <a:endParaRPr lang="en-US"/>
        </a:p>
      </dgm:t>
    </dgm:pt>
    <dgm:pt modelId="{9FA57474-1CFD-48F3-ACF6-299AE51212A9}" type="parTrans" cxnId="{8E5E3CA3-8557-438E-99ED-C6EFE5285D08}">
      <dgm:prSet/>
      <dgm:spPr/>
      <dgm:t>
        <a:bodyPr/>
        <a:lstStyle/>
        <a:p>
          <a:endParaRPr lang="en-US"/>
        </a:p>
      </dgm:t>
    </dgm:pt>
    <dgm:pt modelId="{BF3E9371-E57E-4B5E-8396-6F5BF8D6A80F}">
      <dgm:prSet phldrT="[Text]"/>
      <dgm:spPr/>
      <dgm:t>
        <a:bodyPr/>
        <a:lstStyle/>
        <a:p>
          <a:r>
            <a:rPr lang="en-US" b="1" dirty="0"/>
            <a:t>Scalable Cloud Deployment</a:t>
          </a:r>
          <a:endParaRPr lang="en-US" dirty="0"/>
        </a:p>
      </dgm:t>
    </dgm:pt>
    <dgm:pt modelId="{FCC129B9-DC8E-4F8F-B6AD-C77996132814}" type="sibTrans" cxnId="{BD869A3F-31A7-4168-9FD0-C3768A5C8841}">
      <dgm:prSet/>
      <dgm:spPr/>
      <dgm:t>
        <a:bodyPr/>
        <a:lstStyle/>
        <a:p>
          <a:endParaRPr lang="en-US"/>
        </a:p>
      </dgm:t>
    </dgm:pt>
    <dgm:pt modelId="{77BEC425-87D1-4887-960A-E9FD52AC81A7}" type="parTrans" cxnId="{BD869A3F-31A7-4168-9FD0-C3768A5C8841}">
      <dgm:prSet/>
      <dgm:spPr/>
      <dgm:t>
        <a:bodyPr/>
        <a:lstStyle/>
        <a:p>
          <a:endParaRPr lang="en-US"/>
        </a:p>
      </dgm:t>
    </dgm:pt>
    <dgm:pt modelId="{9BF20E84-8EEA-4FC7-A0A9-CD454467A1DE}">
      <dgm:prSet phldrT="[Text]" custT="1"/>
      <dgm:spPr/>
      <dgm:t>
        <a:bodyPr/>
        <a:lstStyle/>
        <a:p>
          <a:pPr>
            <a:buFont typeface="Wingdings" panose="05000000000000000000" pitchFamily="2" charset="2"/>
            <a:buChar char="ü"/>
          </a:pPr>
          <a:r>
            <a:rPr lang="en-US" sz="1200" b="0" dirty="0"/>
            <a:t>  NIH STRIDES on AWS provides scalable infrastructure that can expand as additional datasets are added</a:t>
          </a:r>
          <a:endParaRPr lang="en-US" sz="1200" dirty="0"/>
        </a:p>
      </dgm:t>
    </dgm:pt>
    <dgm:pt modelId="{4A7D6795-A7D7-4239-8C06-26B6260F524F}" type="sibTrans" cxnId="{12B97514-523C-475F-A3CA-580A03F5FF44}">
      <dgm:prSet/>
      <dgm:spPr/>
      <dgm:t>
        <a:bodyPr/>
        <a:lstStyle/>
        <a:p>
          <a:endParaRPr lang="en-US"/>
        </a:p>
      </dgm:t>
    </dgm:pt>
    <dgm:pt modelId="{96683F4B-F25F-4BE6-AC14-1A18B3BFC33E}" type="parTrans" cxnId="{12B97514-523C-475F-A3CA-580A03F5FF44}">
      <dgm:prSet/>
      <dgm:spPr/>
      <dgm:t>
        <a:bodyPr/>
        <a:lstStyle/>
        <a:p>
          <a:endParaRPr lang="en-US"/>
        </a:p>
      </dgm:t>
    </dgm:pt>
    <dgm:pt modelId="{ACC76261-0488-4A5A-A0F4-76994C068414}" type="pres">
      <dgm:prSet presAssocID="{F9997286-FD00-4D39-9456-AF135CEA2DB7}" presName="cycleMatrixDiagram" presStyleCnt="0">
        <dgm:presLayoutVars>
          <dgm:chMax val="1"/>
          <dgm:dir/>
          <dgm:animLvl val="lvl"/>
          <dgm:resizeHandles val="exact"/>
        </dgm:presLayoutVars>
      </dgm:prSet>
      <dgm:spPr/>
    </dgm:pt>
    <dgm:pt modelId="{B9582F26-5A1E-4C8A-B75D-75488CC1A4EC}" type="pres">
      <dgm:prSet presAssocID="{F9997286-FD00-4D39-9456-AF135CEA2DB7}" presName="children" presStyleCnt="0"/>
      <dgm:spPr/>
    </dgm:pt>
    <dgm:pt modelId="{68009A56-39F6-4BF5-8432-9FDA2975683F}" type="pres">
      <dgm:prSet presAssocID="{F9997286-FD00-4D39-9456-AF135CEA2DB7}" presName="child1group" presStyleCnt="0"/>
      <dgm:spPr/>
    </dgm:pt>
    <dgm:pt modelId="{2ACD82AD-34F4-409F-8BBA-9880572ADDE2}" type="pres">
      <dgm:prSet presAssocID="{F9997286-FD00-4D39-9456-AF135CEA2DB7}" presName="child1" presStyleLbl="bgAcc1" presStyleIdx="0" presStyleCnt="4" custLinFactNeighborX="-11844" custLinFactNeighborY="5490"/>
      <dgm:spPr/>
    </dgm:pt>
    <dgm:pt modelId="{86164320-6DEB-42ED-8FC3-AF0948167F19}" type="pres">
      <dgm:prSet presAssocID="{F9997286-FD00-4D39-9456-AF135CEA2DB7}" presName="child1Text" presStyleLbl="bgAcc1" presStyleIdx="0" presStyleCnt="4">
        <dgm:presLayoutVars>
          <dgm:bulletEnabled val="1"/>
        </dgm:presLayoutVars>
      </dgm:prSet>
      <dgm:spPr/>
    </dgm:pt>
    <dgm:pt modelId="{A40E2B2F-35C5-4129-AE7A-78D4D57CA5CE}" type="pres">
      <dgm:prSet presAssocID="{F9997286-FD00-4D39-9456-AF135CEA2DB7}" presName="child2group" presStyleCnt="0"/>
      <dgm:spPr/>
    </dgm:pt>
    <dgm:pt modelId="{A0ECB16E-6032-400B-A87F-B53EA28710CA}" type="pres">
      <dgm:prSet presAssocID="{F9997286-FD00-4D39-9456-AF135CEA2DB7}" presName="child2" presStyleLbl="bgAcc1" presStyleIdx="1" presStyleCnt="4" custLinFactNeighborX="23704"/>
      <dgm:spPr/>
    </dgm:pt>
    <dgm:pt modelId="{2F285ABF-DEF4-4652-B64D-C06517824761}" type="pres">
      <dgm:prSet presAssocID="{F9997286-FD00-4D39-9456-AF135CEA2DB7}" presName="child2Text" presStyleLbl="bgAcc1" presStyleIdx="1" presStyleCnt="4">
        <dgm:presLayoutVars>
          <dgm:bulletEnabled val="1"/>
        </dgm:presLayoutVars>
      </dgm:prSet>
      <dgm:spPr/>
    </dgm:pt>
    <dgm:pt modelId="{80C164B5-8FC9-4851-82C5-70B836207B24}" type="pres">
      <dgm:prSet presAssocID="{F9997286-FD00-4D39-9456-AF135CEA2DB7}" presName="child3group" presStyleCnt="0"/>
      <dgm:spPr/>
    </dgm:pt>
    <dgm:pt modelId="{9C79F9D7-AB29-4CCE-9FDC-D1BA2F4A2280}" type="pres">
      <dgm:prSet presAssocID="{F9997286-FD00-4D39-9456-AF135CEA2DB7}" presName="child3" presStyleLbl="bgAcc1" presStyleIdx="2" presStyleCnt="4" custLinFactNeighborX="18276" custLinFactNeighborY="-7242"/>
      <dgm:spPr/>
    </dgm:pt>
    <dgm:pt modelId="{1C53CE2F-7E86-47DB-A892-D2310227BB77}" type="pres">
      <dgm:prSet presAssocID="{F9997286-FD00-4D39-9456-AF135CEA2DB7}" presName="child3Text" presStyleLbl="bgAcc1" presStyleIdx="2" presStyleCnt="4">
        <dgm:presLayoutVars>
          <dgm:bulletEnabled val="1"/>
        </dgm:presLayoutVars>
      </dgm:prSet>
      <dgm:spPr/>
    </dgm:pt>
    <dgm:pt modelId="{E1B96CBD-5C94-4853-95F5-242BFCFA4FD6}" type="pres">
      <dgm:prSet presAssocID="{F9997286-FD00-4D39-9456-AF135CEA2DB7}" presName="child4group" presStyleCnt="0"/>
      <dgm:spPr/>
    </dgm:pt>
    <dgm:pt modelId="{A4F5CD7F-D76C-4B67-9A63-E2F43ADA55ED}" type="pres">
      <dgm:prSet presAssocID="{F9997286-FD00-4D39-9456-AF135CEA2DB7}" presName="child4" presStyleLbl="bgAcc1" presStyleIdx="3" presStyleCnt="4" custLinFactNeighborX="-16172" custLinFactNeighborY="-7930"/>
      <dgm:spPr/>
    </dgm:pt>
    <dgm:pt modelId="{4510545D-2D17-4604-871E-6C7DB1B831BB}" type="pres">
      <dgm:prSet presAssocID="{F9997286-FD00-4D39-9456-AF135CEA2DB7}" presName="child4Text" presStyleLbl="bgAcc1" presStyleIdx="3" presStyleCnt="4">
        <dgm:presLayoutVars>
          <dgm:bulletEnabled val="1"/>
        </dgm:presLayoutVars>
      </dgm:prSet>
      <dgm:spPr/>
    </dgm:pt>
    <dgm:pt modelId="{E14F69A9-AA67-402A-BB29-3F3D003C1E6A}" type="pres">
      <dgm:prSet presAssocID="{F9997286-FD00-4D39-9456-AF135CEA2DB7}" presName="childPlaceholder" presStyleCnt="0"/>
      <dgm:spPr/>
    </dgm:pt>
    <dgm:pt modelId="{2F093A2D-5567-4160-BCDB-428B5AB067A9}" type="pres">
      <dgm:prSet presAssocID="{F9997286-FD00-4D39-9456-AF135CEA2DB7}" presName="circle" presStyleCnt="0"/>
      <dgm:spPr/>
    </dgm:pt>
    <dgm:pt modelId="{A8457547-1485-4FD1-8A70-E6B63207A7F5}" type="pres">
      <dgm:prSet presAssocID="{F9997286-FD00-4D39-9456-AF135CEA2DB7}" presName="quadrant1" presStyleLbl="node1" presStyleIdx="0" presStyleCnt="4">
        <dgm:presLayoutVars>
          <dgm:chMax val="1"/>
          <dgm:bulletEnabled val="1"/>
        </dgm:presLayoutVars>
      </dgm:prSet>
      <dgm:spPr/>
    </dgm:pt>
    <dgm:pt modelId="{09C627AE-07B3-48DE-B285-73B0C2A5C6A0}" type="pres">
      <dgm:prSet presAssocID="{F9997286-FD00-4D39-9456-AF135CEA2DB7}" presName="quadrant2" presStyleLbl="node1" presStyleIdx="1" presStyleCnt="4">
        <dgm:presLayoutVars>
          <dgm:chMax val="1"/>
          <dgm:bulletEnabled val="1"/>
        </dgm:presLayoutVars>
      </dgm:prSet>
      <dgm:spPr/>
    </dgm:pt>
    <dgm:pt modelId="{18A7BF56-52CF-4810-9950-3561D067A1CF}" type="pres">
      <dgm:prSet presAssocID="{F9997286-FD00-4D39-9456-AF135CEA2DB7}" presName="quadrant3" presStyleLbl="node1" presStyleIdx="2" presStyleCnt="4" custLinFactNeighborX="-731" custLinFactNeighborY="-217">
        <dgm:presLayoutVars>
          <dgm:chMax val="1"/>
          <dgm:bulletEnabled val="1"/>
        </dgm:presLayoutVars>
      </dgm:prSet>
      <dgm:spPr/>
    </dgm:pt>
    <dgm:pt modelId="{C9B1A75E-C1F1-47DD-9FD8-B143E5F5EE37}" type="pres">
      <dgm:prSet presAssocID="{F9997286-FD00-4D39-9456-AF135CEA2DB7}" presName="quadrant4" presStyleLbl="node1" presStyleIdx="3" presStyleCnt="4">
        <dgm:presLayoutVars>
          <dgm:chMax val="1"/>
          <dgm:bulletEnabled val="1"/>
        </dgm:presLayoutVars>
      </dgm:prSet>
      <dgm:spPr/>
    </dgm:pt>
    <dgm:pt modelId="{708B4735-ACC3-4EF6-ABFA-BC5AB2D590E0}" type="pres">
      <dgm:prSet presAssocID="{F9997286-FD00-4D39-9456-AF135CEA2DB7}" presName="quadrantPlaceholder" presStyleCnt="0"/>
      <dgm:spPr/>
    </dgm:pt>
    <dgm:pt modelId="{85CC53A1-CCD9-4D50-A28F-E0D21E03950F}" type="pres">
      <dgm:prSet presAssocID="{F9997286-FD00-4D39-9456-AF135CEA2DB7}" presName="center1" presStyleLbl="fgShp" presStyleIdx="0" presStyleCnt="2"/>
      <dgm:spPr/>
    </dgm:pt>
    <dgm:pt modelId="{5B408AE8-950B-41A1-B0AB-5E7CC802381C}" type="pres">
      <dgm:prSet presAssocID="{F9997286-FD00-4D39-9456-AF135CEA2DB7}" presName="center2" presStyleLbl="fgShp" presStyleIdx="1" presStyleCnt="2"/>
      <dgm:spPr/>
    </dgm:pt>
  </dgm:ptLst>
  <dgm:cxnLst>
    <dgm:cxn modelId="{D5261E00-CCFC-42E1-86DE-C8774BBDA1D3}" type="presOf" srcId="{BF3E9371-E57E-4B5E-8396-6F5BF8D6A80F}" destId="{18A7BF56-52CF-4810-9950-3561D067A1CF}" srcOrd="0" destOrd="0" presId="urn:microsoft.com/office/officeart/2005/8/layout/cycle4"/>
    <dgm:cxn modelId="{12B97514-523C-475F-A3CA-580A03F5FF44}" srcId="{BF3E9371-E57E-4B5E-8396-6F5BF8D6A80F}" destId="{9BF20E84-8EEA-4FC7-A0A9-CD454467A1DE}" srcOrd="0" destOrd="0" parTransId="{96683F4B-F25F-4BE6-AC14-1A18B3BFC33E}" sibTransId="{4A7D6795-A7D7-4239-8C06-26B6260F524F}"/>
    <dgm:cxn modelId="{CFB6E214-86C8-4445-8E87-A82E07CB7C2C}" type="presOf" srcId="{0129F5B7-6368-42A7-910F-10F2A87352FB}" destId="{C9B1A75E-C1F1-47DD-9FD8-B143E5F5EE37}" srcOrd="0" destOrd="0" presId="urn:microsoft.com/office/officeart/2005/8/layout/cycle4"/>
    <dgm:cxn modelId="{8CFF6019-8F0F-47F3-B111-8257A0BD9F7B}" type="presOf" srcId="{0BCFEDE1-F251-4E77-A29E-8C627A9CB8C8}" destId="{A0ECB16E-6032-400B-A87F-B53EA28710CA}" srcOrd="0" destOrd="0" presId="urn:microsoft.com/office/officeart/2005/8/layout/cycle4"/>
    <dgm:cxn modelId="{D98BEA38-9B4D-4491-9BEC-E9BB48AFAD57}" type="presOf" srcId="{E5D0EF8A-518F-42A4-8D04-EB227955A64A}" destId="{86164320-6DEB-42ED-8FC3-AF0948167F19}" srcOrd="1" destOrd="0" presId="urn:microsoft.com/office/officeart/2005/8/layout/cycle4"/>
    <dgm:cxn modelId="{BD869A3F-31A7-4168-9FD0-C3768A5C8841}" srcId="{F9997286-FD00-4D39-9456-AF135CEA2DB7}" destId="{BF3E9371-E57E-4B5E-8396-6F5BF8D6A80F}" srcOrd="2" destOrd="0" parTransId="{77BEC425-87D1-4887-960A-E9FD52AC81A7}" sibTransId="{FCC129B9-DC8E-4F8F-B6AD-C77996132814}"/>
    <dgm:cxn modelId="{546A5163-C5E0-433E-922E-77DEB9E3F7F7}" type="presOf" srcId="{FA7B9587-0503-45E0-BE15-1746E89AC12F}" destId="{A4F5CD7F-D76C-4B67-9A63-E2F43ADA55ED}" srcOrd="0" destOrd="0" presId="urn:microsoft.com/office/officeart/2005/8/layout/cycle4"/>
    <dgm:cxn modelId="{B060B564-BE89-4B92-BC70-A3EA7390E11A}" srcId="{F9997286-FD00-4D39-9456-AF135CEA2DB7}" destId="{4D4A426F-664F-4021-AA24-377E0622EC33}" srcOrd="0" destOrd="0" parTransId="{818AD9E5-5823-4046-94E0-2267F8FB21E3}" sibTransId="{D242443B-E5BA-4102-B596-7C977237B2CB}"/>
    <dgm:cxn modelId="{55E08366-18C8-426A-991E-005A4AC18063}" type="presOf" srcId="{4D4A426F-664F-4021-AA24-377E0622EC33}" destId="{A8457547-1485-4FD1-8A70-E6B63207A7F5}" srcOrd="0" destOrd="0" presId="urn:microsoft.com/office/officeart/2005/8/layout/cycle4"/>
    <dgm:cxn modelId="{10C0974B-B6C0-4D6A-84E8-52373A272C66}" srcId="{FD959299-AA7B-4055-968F-13F7F661AB31}" destId="{0BCFEDE1-F251-4E77-A29E-8C627A9CB8C8}" srcOrd="0" destOrd="0" parTransId="{C7F3E4DB-4C89-42C7-8D95-58819617AA97}" sibTransId="{BF55A367-5D63-4704-A3A4-C930F91DD0EF}"/>
    <dgm:cxn modelId="{80027F77-0C8F-4033-871C-60E253FCB2F7}" type="presOf" srcId="{FD959299-AA7B-4055-968F-13F7F661AB31}" destId="{09C627AE-07B3-48DE-B285-73B0C2A5C6A0}" srcOrd="0" destOrd="0" presId="urn:microsoft.com/office/officeart/2005/8/layout/cycle4"/>
    <dgm:cxn modelId="{3F7D2890-7F76-4321-A28C-B5766F4CEAA6}" type="presOf" srcId="{F9997286-FD00-4D39-9456-AF135CEA2DB7}" destId="{ACC76261-0488-4A5A-A0F4-76994C068414}" srcOrd="0" destOrd="0" presId="urn:microsoft.com/office/officeart/2005/8/layout/cycle4"/>
    <dgm:cxn modelId="{6CD018A1-E5F4-46D2-8322-EC2AC2ADB79D}" type="presOf" srcId="{FA7B9587-0503-45E0-BE15-1746E89AC12F}" destId="{4510545D-2D17-4604-871E-6C7DB1B831BB}" srcOrd="1" destOrd="0" presId="urn:microsoft.com/office/officeart/2005/8/layout/cycle4"/>
    <dgm:cxn modelId="{8E5E3CA3-8557-438E-99ED-C6EFE5285D08}" srcId="{4D4A426F-664F-4021-AA24-377E0622EC33}" destId="{E5D0EF8A-518F-42A4-8D04-EB227955A64A}" srcOrd="0" destOrd="0" parTransId="{9FA57474-1CFD-48F3-ACF6-299AE51212A9}" sibTransId="{D3363FAE-C3F9-4228-A63B-1E4829B3B72A}"/>
    <dgm:cxn modelId="{320A56A4-7D26-4421-8725-6E53BEC61ECB}" srcId="{0129F5B7-6368-42A7-910F-10F2A87352FB}" destId="{FA7B9587-0503-45E0-BE15-1746E89AC12F}" srcOrd="0" destOrd="0" parTransId="{699CD478-BAFC-442B-8369-E6A3B68F461C}" sibTransId="{DBC1CF71-041B-485C-BCFB-74ED1A11CB07}"/>
    <dgm:cxn modelId="{7CC50FAD-FFA6-4365-93CD-86206A569DBF}" type="presOf" srcId="{0BCFEDE1-F251-4E77-A29E-8C627A9CB8C8}" destId="{2F285ABF-DEF4-4652-B64D-C06517824761}" srcOrd="1" destOrd="0" presId="urn:microsoft.com/office/officeart/2005/8/layout/cycle4"/>
    <dgm:cxn modelId="{D0227BB0-B771-4A97-8E40-C61D3CDEE40D}" type="presOf" srcId="{9BF20E84-8EEA-4FC7-A0A9-CD454467A1DE}" destId="{1C53CE2F-7E86-47DB-A892-D2310227BB77}" srcOrd="1" destOrd="0" presId="urn:microsoft.com/office/officeart/2005/8/layout/cycle4"/>
    <dgm:cxn modelId="{C02CA6D6-A877-4AF6-B6B3-BE14498BE335}" srcId="{F9997286-FD00-4D39-9456-AF135CEA2DB7}" destId="{0129F5B7-6368-42A7-910F-10F2A87352FB}" srcOrd="3" destOrd="0" parTransId="{FC2B13DB-5456-40DC-8957-95ED57D6A2E9}" sibTransId="{53494208-40B7-4308-B272-39658864B844}"/>
    <dgm:cxn modelId="{AC3A2FD9-FAF4-4B31-9FCC-5CAF1A55A53F}" srcId="{F9997286-FD00-4D39-9456-AF135CEA2DB7}" destId="{FD959299-AA7B-4055-968F-13F7F661AB31}" srcOrd="1" destOrd="0" parTransId="{D987AAE2-C025-4D02-A933-0E62526D6B59}" sibTransId="{271686CC-AEAD-4F62-AAAC-9A4D494100CE}"/>
    <dgm:cxn modelId="{FA4199DB-99A0-4636-B486-33498E784470}" type="presOf" srcId="{9BF20E84-8EEA-4FC7-A0A9-CD454467A1DE}" destId="{9C79F9D7-AB29-4CCE-9FDC-D1BA2F4A2280}" srcOrd="0" destOrd="0" presId="urn:microsoft.com/office/officeart/2005/8/layout/cycle4"/>
    <dgm:cxn modelId="{F95946F1-52CB-42A5-8080-055318AC8ADC}" type="presOf" srcId="{E5D0EF8A-518F-42A4-8D04-EB227955A64A}" destId="{2ACD82AD-34F4-409F-8BBA-9880572ADDE2}" srcOrd="0" destOrd="0" presId="urn:microsoft.com/office/officeart/2005/8/layout/cycle4"/>
    <dgm:cxn modelId="{8991953A-C596-4255-8AD0-6DF06170C9F3}" type="presParOf" srcId="{ACC76261-0488-4A5A-A0F4-76994C068414}" destId="{B9582F26-5A1E-4C8A-B75D-75488CC1A4EC}" srcOrd="0" destOrd="0" presId="urn:microsoft.com/office/officeart/2005/8/layout/cycle4"/>
    <dgm:cxn modelId="{9A747651-C839-43B1-8E08-A5A3F9999839}" type="presParOf" srcId="{B9582F26-5A1E-4C8A-B75D-75488CC1A4EC}" destId="{68009A56-39F6-4BF5-8432-9FDA2975683F}" srcOrd="0" destOrd="0" presId="urn:microsoft.com/office/officeart/2005/8/layout/cycle4"/>
    <dgm:cxn modelId="{69C0E1BA-A702-4A7C-8129-4FB9CDAF8FF0}" type="presParOf" srcId="{68009A56-39F6-4BF5-8432-9FDA2975683F}" destId="{2ACD82AD-34F4-409F-8BBA-9880572ADDE2}" srcOrd="0" destOrd="0" presId="urn:microsoft.com/office/officeart/2005/8/layout/cycle4"/>
    <dgm:cxn modelId="{06E67F7A-416D-4869-BFEC-7AB2E93C0310}" type="presParOf" srcId="{68009A56-39F6-4BF5-8432-9FDA2975683F}" destId="{86164320-6DEB-42ED-8FC3-AF0948167F19}" srcOrd="1" destOrd="0" presId="urn:microsoft.com/office/officeart/2005/8/layout/cycle4"/>
    <dgm:cxn modelId="{A287A4D9-71B4-4523-974F-AB273EB2246F}" type="presParOf" srcId="{B9582F26-5A1E-4C8A-B75D-75488CC1A4EC}" destId="{A40E2B2F-35C5-4129-AE7A-78D4D57CA5CE}" srcOrd="1" destOrd="0" presId="urn:microsoft.com/office/officeart/2005/8/layout/cycle4"/>
    <dgm:cxn modelId="{548FE9DB-A4F9-4CC3-8729-D558CB06E4C5}" type="presParOf" srcId="{A40E2B2F-35C5-4129-AE7A-78D4D57CA5CE}" destId="{A0ECB16E-6032-400B-A87F-B53EA28710CA}" srcOrd="0" destOrd="0" presId="urn:microsoft.com/office/officeart/2005/8/layout/cycle4"/>
    <dgm:cxn modelId="{B95FF44B-D834-4DD0-863F-FD6419D7530E}" type="presParOf" srcId="{A40E2B2F-35C5-4129-AE7A-78D4D57CA5CE}" destId="{2F285ABF-DEF4-4652-B64D-C06517824761}" srcOrd="1" destOrd="0" presId="urn:microsoft.com/office/officeart/2005/8/layout/cycle4"/>
    <dgm:cxn modelId="{A14438E2-1524-4690-BF98-E86E538C6AFD}" type="presParOf" srcId="{B9582F26-5A1E-4C8A-B75D-75488CC1A4EC}" destId="{80C164B5-8FC9-4851-82C5-70B836207B24}" srcOrd="2" destOrd="0" presId="urn:microsoft.com/office/officeart/2005/8/layout/cycle4"/>
    <dgm:cxn modelId="{D0C6D5AB-D274-407B-A216-2A47A96E4FE9}" type="presParOf" srcId="{80C164B5-8FC9-4851-82C5-70B836207B24}" destId="{9C79F9D7-AB29-4CCE-9FDC-D1BA2F4A2280}" srcOrd="0" destOrd="0" presId="urn:microsoft.com/office/officeart/2005/8/layout/cycle4"/>
    <dgm:cxn modelId="{A310A06E-586E-43B4-A1C9-E11C12747F40}" type="presParOf" srcId="{80C164B5-8FC9-4851-82C5-70B836207B24}" destId="{1C53CE2F-7E86-47DB-A892-D2310227BB77}" srcOrd="1" destOrd="0" presId="urn:microsoft.com/office/officeart/2005/8/layout/cycle4"/>
    <dgm:cxn modelId="{C6BC60E3-FF38-41BC-AD88-314D8C1846F4}" type="presParOf" srcId="{B9582F26-5A1E-4C8A-B75D-75488CC1A4EC}" destId="{E1B96CBD-5C94-4853-95F5-242BFCFA4FD6}" srcOrd="3" destOrd="0" presId="urn:microsoft.com/office/officeart/2005/8/layout/cycle4"/>
    <dgm:cxn modelId="{35B90916-3054-41D0-9460-1D2AB1AC1345}" type="presParOf" srcId="{E1B96CBD-5C94-4853-95F5-242BFCFA4FD6}" destId="{A4F5CD7F-D76C-4B67-9A63-E2F43ADA55ED}" srcOrd="0" destOrd="0" presId="urn:microsoft.com/office/officeart/2005/8/layout/cycle4"/>
    <dgm:cxn modelId="{F512C9C8-971F-477D-B32B-1C74D02ACA87}" type="presParOf" srcId="{E1B96CBD-5C94-4853-95F5-242BFCFA4FD6}" destId="{4510545D-2D17-4604-871E-6C7DB1B831BB}" srcOrd="1" destOrd="0" presId="urn:microsoft.com/office/officeart/2005/8/layout/cycle4"/>
    <dgm:cxn modelId="{FEAC4633-51FA-4AC7-BE2B-E0214193CF00}" type="presParOf" srcId="{B9582F26-5A1E-4C8A-B75D-75488CC1A4EC}" destId="{E14F69A9-AA67-402A-BB29-3F3D003C1E6A}" srcOrd="4" destOrd="0" presId="urn:microsoft.com/office/officeart/2005/8/layout/cycle4"/>
    <dgm:cxn modelId="{8D497C0D-A510-4545-A264-815788AC6110}" type="presParOf" srcId="{ACC76261-0488-4A5A-A0F4-76994C068414}" destId="{2F093A2D-5567-4160-BCDB-428B5AB067A9}" srcOrd="1" destOrd="0" presId="urn:microsoft.com/office/officeart/2005/8/layout/cycle4"/>
    <dgm:cxn modelId="{F177532B-F59A-4D24-875C-B8FAEA211628}" type="presParOf" srcId="{2F093A2D-5567-4160-BCDB-428B5AB067A9}" destId="{A8457547-1485-4FD1-8A70-E6B63207A7F5}" srcOrd="0" destOrd="0" presId="urn:microsoft.com/office/officeart/2005/8/layout/cycle4"/>
    <dgm:cxn modelId="{C89E9693-47C7-4C9D-84A4-FF178A85E9D2}" type="presParOf" srcId="{2F093A2D-5567-4160-BCDB-428B5AB067A9}" destId="{09C627AE-07B3-48DE-B285-73B0C2A5C6A0}" srcOrd="1" destOrd="0" presId="urn:microsoft.com/office/officeart/2005/8/layout/cycle4"/>
    <dgm:cxn modelId="{76C5588E-9461-4988-912B-B85AA633BB8E}" type="presParOf" srcId="{2F093A2D-5567-4160-BCDB-428B5AB067A9}" destId="{18A7BF56-52CF-4810-9950-3561D067A1CF}" srcOrd="2" destOrd="0" presId="urn:microsoft.com/office/officeart/2005/8/layout/cycle4"/>
    <dgm:cxn modelId="{61FDF83B-FE37-4EE8-837B-E291E24653A9}" type="presParOf" srcId="{2F093A2D-5567-4160-BCDB-428B5AB067A9}" destId="{C9B1A75E-C1F1-47DD-9FD8-B143E5F5EE37}" srcOrd="3" destOrd="0" presId="urn:microsoft.com/office/officeart/2005/8/layout/cycle4"/>
    <dgm:cxn modelId="{BC9B2A75-AD9F-41DB-81AA-B8F57CC91038}" type="presParOf" srcId="{2F093A2D-5567-4160-BCDB-428B5AB067A9}" destId="{708B4735-ACC3-4EF6-ABFA-BC5AB2D590E0}" srcOrd="4" destOrd="0" presId="urn:microsoft.com/office/officeart/2005/8/layout/cycle4"/>
    <dgm:cxn modelId="{164C0557-B539-4157-AFC4-23EB117A779F}" type="presParOf" srcId="{ACC76261-0488-4A5A-A0F4-76994C068414}" destId="{85CC53A1-CCD9-4D50-A28F-E0D21E03950F}" srcOrd="2" destOrd="0" presId="urn:microsoft.com/office/officeart/2005/8/layout/cycle4"/>
    <dgm:cxn modelId="{A37210B8-CB33-4C5F-9CD7-748CE11834FF}" type="presParOf" srcId="{ACC76261-0488-4A5A-A0F4-76994C068414}" destId="{5B408AE8-950B-41A1-B0AB-5E7CC802381C}" srcOrd="3" destOrd="0" presId="urn:microsoft.com/office/officeart/2005/8/layout/cycle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C79F9D7-AB29-4CCE-9FDC-D1BA2F4A2280}">
      <dsp:nvSpPr>
        <dsp:cNvPr id="0" name=""/>
        <dsp:cNvSpPr/>
      </dsp:nvSpPr>
      <dsp:spPr>
        <a:xfrm>
          <a:off x="5867811" y="3455865"/>
          <a:ext cx="2599164" cy="1683669"/>
        </a:xfrm>
        <a:prstGeom prst="roundRect">
          <a:avLst>
            <a:gd name="adj" fmla="val 10000"/>
          </a:avLst>
        </a:prstGeom>
        <a:solidFill>
          <a:schemeClr val="lt1">
            <a:alpha val="90000"/>
            <a:hueOff val="0"/>
            <a:satOff val="0"/>
            <a:lumOff val="0"/>
            <a:alphaOff val="0"/>
          </a:schemeClr>
        </a:solidFill>
        <a:ln w="6350" cap="flat" cmpd="sng" algn="ctr">
          <a:solidFill>
            <a:schemeClr val="accent5">
              <a:hueOff val="-4505695"/>
              <a:satOff val="-11613"/>
              <a:lumOff val="-7843"/>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45720" tIns="45720" rIns="45720" bIns="45720" numCol="1" spcCol="1270" anchor="t" anchorCtr="0">
          <a:noAutofit/>
        </a:bodyPr>
        <a:lstStyle/>
        <a:p>
          <a:pPr marL="114300" lvl="1" indent="-114300" algn="l" defTabSz="533400">
            <a:lnSpc>
              <a:spcPct val="90000"/>
            </a:lnSpc>
            <a:spcBef>
              <a:spcPct val="0"/>
            </a:spcBef>
            <a:spcAft>
              <a:spcPct val="15000"/>
            </a:spcAft>
            <a:buFont typeface="Wingdings" panose="05000000000000000000" pitchFamily="2" charset="2"/>
            <a:buChar char="ü"/>
          </a:pPr>
          <a:r>
            <a:rPr lang="en-US" sz="1200" b="0" kern="1200" dirty="0"/>
            <a:t>  NIH STRIDES on AWS provides scalable infrastructure that can expand as additional datasets are added</a:t>
          </a:r>
          <a:endParaRPr lang="en-US" sz="1200" kern="1200" dirty="0"/>
        </a:p>
      </dsp:txBody>
      <dsp:txXfrm>
        <a:off x="6684545" y="3913767"/>
        <a:ext cx="1745444" cy="1188781"/>
      </dsp:txXfrm>
    </dsp:sp>
    <dsp:sp modelId="{A4F5CD7F-D76C-4B67-9A63-E2F43ADA55ED}">
      <dsp:nvSpPr>
        <dsp:cNvPr id="0" name=""/>
        <dsp:cNvSpPr/>
      </dsp:nvSpPr>
      <dsp:spPr>
        <a:xfrm>
          <a:off x="731709" y="3444281"/>
          <a:ext cx="2599164" cy="1683669"/>
        </a:xfrm>
        <a:prstGeom prst="roundRect">
          <a:avLst>
            <a:gd name="adj" fmla="val 10000"/>
          </a:avLst>
        </a:prstGeom>
        <a:solidFill>
          <a:schemeClr val="lt1">
            <a:alpha val="90000"/>
            <a:hueOff val="0"/>
            <a:satOff val="0"/>
            <a:lumOff val="0"/>
            <a:alphaOff val="0"/>
          </a:schemeClr>
        </a:solidFill>
        <a:ln w="6350" cap="flat" cmpd="sng" algn="ctr">
          <a:solidFill>
            <a:schemeClr val="accent5">
              <a:hueOff val="-6758543"/>
              <a:satOff val="-17419"/>
              <a:lumOff val="-11765"/>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41910" tIns="41910" rIns="41910" bIns="41910" numCol="1" spcCol="1270" anchor="t" anchorCtr="0">
          <a:noAutofit/>
        </a:bodyPr>
        <a:lstStyle/>
        <a:p>
          <a:pPr marL="57150" lvl="1" indent="-57150" algn="l" defTabSz="488950">
            <a:lnSpc>
              <a:spcPct val="90000"/>
            </a:lnSpc>
            <a:spcBef>
              <a:spcPct val="0"/>
            </a:spcBef>
            <a:spcAft>
              <a:spcPct val="15000"/>
            </a:spcAft>
            <a:buClrTx/>
            <a:buSzTx/>
            <a:buFont typeface="Wingdings" panose="05000000000000000000" pitchFamily="2" charset="2"/>
            <a:buChar char="ü"/>
          </a:pPr>
          <a:r>
            <a:rPr lang="en-US" sz="1100" b="0" kern="1200" dirty="0"/>
            <a:t> </a:t>
          </a:r>
          <a:r>
            <a:rPr lang="en-US" sz="1200" b="0" kern="1200" dirty="0"/>
            <a:t>Enables researchers to collaborate and analyze data in the cloud without downloading sensitive information to local environments</a:t>
          </a:r>
          <a:endParaRPr lang="en-US" sz="1200" kern="1200" dirty="0"/>
        </a:p>
      </dsp:txBody>
      <dsp:txXfrm>
        <a:off x="768694" y="3902184"/>
        <a:ext cx="1745444" cy="1188781"/>
      </dsp:txXfrm>
    </dsp:sp>
    <dsp:sp modelId="{A0ECB16E-6032-400B-A87F-B53EA28710CA}">
      <dsp:nvSpPr>
        <dsp:cNvPr id="0" name=""/>
        <dsp:cNvSpPr/>
      </dsp:nvSpPr>
      <dsp:spPr>
        <a:xfrm>
          <a:off x="6008894" y="0"/>
          <a:ext cx="2599164" cy="1683669"/>
        </a:xfrm>
        <a:prstGeom prst="roundRect">
          <a:avLst>
            <a:gd name="adj" fmla="val 10000"/>
          </a:avLst>
        </a:prstGeom>
        <a:solidFill>
          <a:schemeClr val="lt1">
            <a:alpha val="90000"/>
            <a:hueOff val="0"/>
            <a:satOff val="0"/>
            <a:lumOff val="0"/>
            <a:alphaOff val="0"/>
          </a:schemeClr>
        </a:solidFill>
        <a:ln w="6350" cap="flat" cmpd="sng" algn="ctr">
          <a:solidFill>
            <a:schemeClr val="accent5">
              <a:hueOff val="-2252848"/>
              <a:satOff val="-5806"/>
              <a:lumOff val="-3922"/>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45720" tIns="45720" rIns="45720" bIns="45720" numCol="1" spcCol="1270" anchor="t" anchorCtr="0">
          <a:noAutofit/>
        </a:bodyPr>
        <a:lstStyle/>
        <a:p>
          <a:pPr marL="114300" lvl="1" indent="-114300" algn="l" defTabSz="533400">
            <a:lnSpc>
              <a:spcPct val="90000"/>
            </a:lnSpc>
            <a:spcBef>
              <a:spcPct val="0"/>
            </a:spcBef>
            <a:spcAft>
              <a:spcPct val="15000"/>
            </a:spcAft>
            <a:buFont typeface="Wingdings" panose="05000000000000000000" pitchFamily="2" charset="2"/>
            <a:buChar char="ü"/>
          </a:pPr>
          <a:r>
            <a:rPr lang="en-US" sz="1200" b="0" kern="1200" dirty="0"/>
            <a:t> Extends the BRICS framework with a multi-tenant Authority to Operate, and controls designed to meet current Controlled Access Data Repository requirements</a:t>
          </a:r>
          <a:endParaRPr lang="en-US" sz="1200" kern="1200" dirty="0"/>
        </a:p>
      </dsp:txBody>
      <dsp:txXfrm>
        <a:off x="6825628" y="36985"/>
        <a:ext cx="1745444" cy="1188781"/>
      </dsp:txXfrm>
    </dsp:sp>
    <dsp:sp modelId="{2ACD82AD-34F4-409F-8BBA-9880572ADDE2}">
      <dsp:nvSpPr>
        <dsp:cNvPr id="0" name=""/>
        <dsp:cNvSpPr/>
      </dsp:nvSpPr>
      <dsp:spPr>
        <a:xfrm>
          <a:off x="844201" y="92433"/>
          <a:ext cx="2599164" cy="1683669"/>
        </a:xfrm>
        <a:prstGeom prst="roundRect">
          <a:avLst>
            <a:gd name="adj" fmla="val 10000"/>
          </a:avLst>
        </a:prstGeom>
        <a:solidFill>
          <a:schemeClr val="lt1">
            <a:alpha val="90000"/>
            <a:hueOff val="0"/>
            <a:satOff val="0"/>
            <a:lumOff val="0"/>
            <a:alphaOff val="0"/>
          </a:schemeClr>
        </a:solidFill>
        <a:ln w="6350" cap="flat" cmpd="sng" algn="ctr">
          <a:solidFill>
            <a:schemeClr val="accent5">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38100" tIns="38100" rIns="38100" bIns="38100" numCol="1" spcCol="1270" anchor="t" anchorCtr="0">
          <a:noAutofit/>
        </a:bodyPr>
        <a:lstStyle/>
        <a:p>
          <a:pPr marL="57150" lvl="1" indent="-57150" algn="l" defTabSz="444500">
            <a:lnSpc>
              <a:spcPct val="90000"/>
            </a:lnSpc>
            <a:spcBef>
              <a:spcPct val="0"/>
            </a:spcBef>
            <a:spcAft>
              <a:spcPct val="15000"/>
            </a:spcAft>
            <a:buFont typeface="Wingdings" panose="05000000000000000000" pitchFamily="2" charset="2"/>
            <a:buChar char="ü"/>
          </a:pPr>
          <a:r>
            <a:rPr lang="en-US" sz="1000" b="0" kern="1200" dirty="0"/>
            <a:t> </a:t>
          </a:r>
          <a:r>
            <a:rPr lang="en-US" sz="1200" b="0" kern="1200" dirty="0"/>
            <a:t>Multiple research programs can operate within one platform while maintaining appropriate separation, access controls, and program-specific governance</a:t>
          </a:r>
          <a:endParaRPr lang="en-US" sz="1200" kern="1200" dirty="0"/>
        </a:p>
      </dsp:txBody>
      <dsp:txXfrm>
        <a:off x="881186" y="129418"/>
        <a:ext cx="1745444" cy="1188781"/>
      </dsp:txXfrm>
    </dsp:sp>
    <dsp:sp modelId="{A8457547-1485-4FD1-8A70-E6B63207A7F5}">
      <dsp:nvSpPr>
        <dsp:cNvPr id="0" name=""/>
        <dsp:cNvSpPr/>
      </dsp:nvSpPr>
      <dsp:spPr>
        <a:xfrm>
          <a:off x="2241170" y="299903"/>
          <a:ext cx="2278214" cy="2278214"/>
        </a:xfrm>
        <a:prstGeom prst="pieWedge">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US" sz="1800" b="1" kern="1200" dirty="0"/>
            <a:t>Multi-tenant Architecture </a:t>
          </a:r>
          <a:endParaRPr lang="en-US" sz="1800" kern="1200" dirty="0"/>
        </a:p>
      </dsp:txBody>
      <dsp:txXfrm>
        <a:off x="2908443" y="967176"/>
        <a:ext cx="1610941" cy="1610941"/>
      </dsp:txXfrm>
    </dsp:sp>
    <dsp:sp modelId="{09C627AE-07B3-48DE-B285-73B0C2A5C6A0}">
      <dsp:nvSpPr>
        <dsp:cNvPr id="0" name=""/>
        <dsp:cNvSpPr/>
      </dsp:nvSpPr>
      <dsp:spPr>
        <a:xfrm rot="5400000">
          <a:off x="4624614" y="299903"/>
          <a:ext cx="2278214" cy="2278214"/>
        </a:xfrm>
        <a:prstGeom prst="pieWedge">
          <a:avLst/>
        </a:prstGeom>
        <a:gradFill rotWithShape="0">
          <a:gsLst>
            <a:gs pos="0">
              <a:schemeClr val="accent5">
                <a:hueOff val="-2252848"/>
                <a:satOff val="-5806"/>
                <a:lumOff val="-3922"/>
                <a:alphaOff val="0"/>
                <a:satMod val="103000"/>
                <a:lumMod val="102000"/>
                <a:tint val="94000"/>
              </a:schemeClr>
            </a:gs>
            <a:gs pos="50000">
              <a:schemeClr val="accent5">
                <a:hueOff val="-2252848"/>
                <a:satOff val="-5806"/>
                <a:lumOff val="-3922"/>
                <a:alphaOff val="0"/>
                <a:satMod val="110000"/>
                <a:lumMod val="100000"/>
                <a:shade val="100000"/>
              </a:schemeClr>
            </a:gs>
            <a:gs pos="100000">
              <a:schemeClr val="accent5">
                <a:hueOff val="-2252848"/>
                <a:satOff val="-5806"/>
                <a:lumOff val="-3922"/>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US" sz="1800" b="1" kern="1200" dirty="0"/>
            <a:t>Security &amp; Compliance</a:t>
          </a:r>
          <a:endParaRPr lang="en-US" sz="1800" kern="1200" dirty="0"/>
        </a:p>
      </dsp:txBody>
      <dsp:txXfrm rot="-5400000">
        <a:off x="4624614" y="967176"/>
        <a:ext cx="1610941" cy="1610941"/>
      </dsp:txXfrm>
    </dsp:sp>
    <dsp:sp modelId="{18A7BF56-52CF-4810-9950-3561D067A1CF}">
      <dsp:nvSpPr>
        <dsp:cNvPr id="0" name=""/>
        <dsp:cNvSpPr/>
      </dsp:nvSpPr>
      <dsp:spPr>
        <a:xfrm rot="10800000">
          <a:off x="4607960" y="2678403"/>
          <a:ext cx="2278214" cy="2278214"/>
        </a:xfrm>
        <a:prstGeom prst="pieWedge">
          <a:avLst/>
        </a:prstGeom>
        <a:gradFill rotWithShape="0">
          <a:gsLst>
            <a:gs pos="0">
              <a:schemeClr val="accent5">
                <a:hueOff val="-4505695"/>
                <a:satOff val="-11613"/>
                <a:lumOff val="-7843"/>
                <a:alphaOff val="0"/>
                <a:satMod val="103000"/>
                <a:lumMod val="102000"/>
                <a:tint val="94000"/>
              </a:schemeClr>
            </a:gs>
            <a:gs pos="50000">
              <a:schemeClr val="accent5">
                <a:hueOff val="-4505695"/>
                <a:satOff val="-11613"/>
                <a:lumOff val="-7843"/>
                <a:alphaOff val="0"/>
                <a:satMod val="110000"/>
                <a:lumMod val="100000"/>
                <a:shade val="100000"/>
              </a:schemeClr>
            </a:gs>
            <a:gs pos="100000">
              <a:schemeClr val="accent5">
                <a:hueOff val="-4505695"/>
                <a:satOff val="-11613"/>
                <a:lumOff val="-7843"/>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US" sz="1800" b="1" kern="1200" dirty="0"/>
            <a:t>Scalable Cloud Deployment</a:t>
          </a:r>
          <a:endParaRPr lang="en-US" sz="1800" kern="1200" dirty="0"/>
        </a:p>
      </dsp:txBody>
      <dsp:txXfrm rot="10800000">
        <a:off x="4607960" y="2678403"/>
        <a:ext cx="1610941" cy="1610941"/>
      </dsp:txXfrm>
    </dsp:sp>
    <dsp:sp modelId="{C9B1A75E-C1F1-47DD-9FD8-B143E5F5EE37}">
      <dsp:nvSpPr>
        <dsp:cNvPr id="0" name=""/>
        <dsp:cNvSpPr/>
      </dsp:nvSpPr>
      <dsp:spPr>
        <a:xfrm rot="16200000">
          <a:off x="2241170" y="2683347"/>
          <a:ext cx="2278214" cy="2278214"/>
        </a:xfrm>
        <a:prstGeom prst="pieWedge">
          <a:avLst/>
        </a:prstGeom>
        <a:gradFill rotWithShape="0">
          <a:gsLst>
            <a:gs pos="0">
              <a:schemeClr val="accent5">
                <a:hueOff val="-6758543"/>
                <a:satOff val="-17419"/>
                <a:lumOff val="-11765"/>
                <a:alphaOff val="0"/>
                <a:satMod val="103000"/>
                <a:lumMod val="102000"/>
                <a:tint val="94000"/>
              </a:schemeClr>
            </a:gs>
            <a:gs pos="50000">
              <a:schemeClr val="accent5">
                <a:hueOff val="-6758543"/>
                <a:satOff val="-17419"/>
                <a:lumOff val="-11765"/>
                <a:alphaOff val="0"/>
                <a:satMod val="110000"/>
                <a:lumMod val="100000"/>
                <a:shade val="100000"/>
              </a:schemeClr>
            </a:gs>
            <a:gs pos="100000">
              <a:schemeClr val="accent5">
                <a:hueOff val="-6758543"/>
                <a:satOff val="-17419"/>
                <a:lumOff val="-11765"/>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US" sz="1800" b="1" kern="1200" dirty="0"/>
            <a:t>Integration w/ NIH Workspaces</a:t>
          </a:r>
          <a:endParaRPr lang="en-US" sz="1800" kern="1200" dirty="0"/>
        </a:p>
      </dsp:txBody>
      <dsp:txXfrm rot="5400000">
        <a:off x="2908443" y="2683347"/>
        <a:ext cx="1610941" cy="1610941"/>
      </dsp:txXfrm>
    </dsp:sp>
    <dsp:sp modelId="{85CC53A1-CCD9-4D50-A28F-E0D21E03950F}">
      <dsp:nvSpPr>
        <dsp:cNvPr id="0" name=""/>
        <dsp:cNvSpPr/>
      </dsp:nvSpPr>
      <dsp:spPr>
        <a:xfrm>
          <a:off x="4178704" y="2157201"/>
          <a:ext cx="786589" cy="683990"/>
        </a:xfrm>
        <a:prstGeom prst="circularArrow">
          <a:avLst/>
        </a:prstGeom>
        <a:gradFill rotWithShape="0">
          <a:gsLst>
            <a:gs pos="0">
              <a:schemeClr val="accent5">
                <a:tint val="40000"/>
                <a:hueOff val="0"/>
                <a:satOff val="0"/>
                <a:lumOff val="0"/>
                <a:alphaOff val="0"/>
                <a:satMod val="103000"/>
                <a:lumMod val="102000"/>
                <a:tint val="94000"/>
              </a:schemeClr>
            </a:gs>
            <a:gs pos="50000">
              <a:schemeClr val="accent5">
                <a:tint val="40000"/>
                <a:hueOff val="0"/>
                <a:satOff val="0"/>
                <a:lumOff val="0"/>
                <a:alphaOff val="0"/>
                <a:satMod val="110000"/>
                <a:lumMod val="100000"/>
                <a:shade val="100000"/>
              </a:schemeClr>
            </a:gs>
            <a:gs pos="100000">
              <a:schemeClr val="accent5">
                <a:tint val="4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dsp:style>
    </dsp:sp>
    <dsp:sp modelId="{5B408AE8-950B-41A1-B0AB-5E7CC802381C}">
      <dsp:nvSpPr>
        <dsp:cNvPr id="0" name=""/>
        <dsp:cNvSpPr/>
      </dsp:nvSpPr>
      <dsp:spPr>
        <a:xfrm rot="10800000">
          <a:off x="4178704" y="2420274"/>
          <a:ext cx="786589" cy="683990"/>
        </a:xfrm>
        <a:prstGeom prst="circularArrow">
          <a:avLst/>
        </a:prstGeom>
        <a:gradFill rotWithShape="0">
          <a:gsLst>
            <a:gs pos="0">
              <a:schemeClr val="accent5">
                <a:tint val="40000"/>
                <a:hueOff val="0"/>
                <a:satOff val="0"/>
                <a:lumOff val="0"/>
                <a:alphaOff val="0"/>
                <a:satMod val="103000"/>
                <a:lumMod val="102000"/>
                <a:tint val="94000"/>
              </a:schemeClr>
            </a:gs>
            <a:gs pos="50000">
              <a:schemeClr val="accent5">
                <a:tint val="40000"/>
                <a:hueOff val="0"/>
                <a:satOff val="0"/>
                <a:lumOff val="0"/>
                <a:alphaOff val="0"/>
                <a:satMod val="110000"/>
                <a:lumMod val="100000"/>
                <a:shade val="100000"/>
              </a:schemeClr>
            </a:gs>
            <a:gs pos="100000">
              <a:schemeClr val="accent5">
                <a:tint val="4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ycle4">
  <dgm:title val=""/>
  <dgm:desc val=""/>
  <dgm:catLst>
    <dgm:cat type="relationship" pri="26000"/>
    <dgm:cat type="cycle" pri="13000"/>
    <dgm:cat type="matrix" pri="4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5#3">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6E5C2DA-4B21-40C0-A39F-756AE526A5AA}" type="datetimeFigureOut">
              <a:rPr lang="en-US" smtClean="0"/>
              <a:t>10/7/2026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63DA58B-4B7B-48BE-A6F4-5773ED12481A}" type="slidenum">
              <a:rPr lang="en-US" smtClean="0"/>
              <a:t>‹#›</a:t>
            </a:fld>
            <a:endParaRPr lang="en-US"/>
          </a:p>
        </p:txBody>
      </p:sp>
    </p:spTree>
    <p:extLst>
      <p:ext uri="{BB962C8B-B14F-4D97-AF65-F5344CB8AC3E}">
        <p14:creationId xmlns:p14="http://schemas.microsoft.com/office/powerpoint/2010/main" val="6154830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099CCA-7648-FC4A-AA0E-E9496DFE5C4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939093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CE6B79-59CA-3CDD-79A0-CE6B9415F2A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7CD0579-C5CC-8FE3-BF0E-1A138ADA215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512973B-81DD-EBED-19B9-951E611817E0}"/>
              </a:ext>
            </a:extLst>
          </p:cNvPr>
          <p:cNvSpPr>
            <a:spLocks noGrp="1"/>
          </p:cNvSpPr>
          <p:nvPr>
            <p:ph type="body" idx="1"/>
          </p:nvPr>
        </p:nvSpPr>
        <p:spPr/>
        <p:txBody>
          <a:bodyPr/>
          <a:lstStyle/>
          <a:p>
            <a:r>
              <a:rPr lang="en-US" dirty="0"/>
              <a:t>Option 1</a:t>
            </a:r>
          </a:p>
        </p:txBody>
      </p:sp>
      <p:sp>
        <p:nvSpPr>
          <p:cNvPr id="4" name="Slide Number Placeholder 3">
            <a:extLst>
              <a:ext uri="{FF2B5EF4-FFF2-40B4-BE49-F238E27FC236}">
                <a16:creationId xmlns:a16="http://schemas.microsoft.com/office/drawing/2014/main" id="{40D88212-C4AF-2ACE-3DB7-6364C2747BA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099CCA-7648-FC4A-AA0E-E9496DFE5C4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602486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1CA7ED-2DCE-8E7E-60F9-3CBBF102219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AD67FD6-76FF-B0FE-82AB-37E3F210346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2C8AB59-5703-05C9-3665-33CE544A2BE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969CC7A-2031-B90A-121F-D6220BABAF4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3DA58B-4B7B-48BE-A6F4-5773ED12481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680875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Arial" panose="020B0604020202020204"/>
                <a:ea typeface="Times New Roman" panose="02020603050405020304" pitchFamily="18" charset="0"/>
                <a:cs typeface="Aptos" panose="020B0004020202020204" pitchFamily="34" charset="0"/>
              </a:rPr>
              <a:t>Tech Stack</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srgbClr val="000000"/>
              </a:solidFill>
              <a:effectLst/>
              <a:uLnTx/>
              <a:uFillTx/>
              <a:latin typeface="Arial" panose="020B0604020202020204"/>
              <a:ea typeface="Aptos" panose="020B0004020202020204" pitchFamily="34" charset="0"/>
              <a:cs typeface="Aptos" panose="020B00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1" i="0" u="none" strike="noStrike" kern="1200" cap="none" spc="0" normalizeH="0" baseline="0" noProof="0" dirty="0">
                <a:ln>
                  <a:noFill/>
                </a:ln>
                <a:solidFill>
                  <a:srgbClr val="000000"/>
                </a:solidFill>
                <a:effectLst/>
                <a:uLnTx/>
                <a:uFillTx/>
                <a:latin typeface="Arial" panose="020B0604020202020204"/>
                <a:ea typeface="Aptos" panose="020B0004020202020204" pitchFamily="34" charset="0"/>
                <a:cs typeface="Aptos" panose="020B0004020202020204" pitchFamily="34" charset="0"/>
              </a:rPr>
              <a:t>AI backend language: </a:t>
            </a:r>
            <a:r>
              <a:rPr kumimoji="0" lang="en-US" sz="1000" b="0" i="0" u="none" strike="noStrike" kern="1200" cap="none" spc="0" normalizeH="0" baseline="0" noProof="0" dirty="0">
                <a:ln>
                  <a:noFill/>
                </a:ln>
                <a:solidFill>
                  <a:srgbClr val="000000"/>
                </a:solidFill>
                <a:effectLst/>
                <a:uLnTx/>
                <a:uFillTx/>
                <a:latin typeface="Arial" panose="020B0604020202020204"/>
                <a:ea typeface="Aptos" panose="020B0004020202020204" pitchFamily="34" charset="0"/>
                <a:cs typeface="Aptos" panose="020B0004020202020204" pitchFamily="34" charset="0"/>
              </a:rPr>
              <a:t>Python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1" i="0" u="none" strike="noStrike" kern="1200" cap="none" spc="0" normalizeH="0" baseline="0" noProof="0" dirty="0">
                <a:ln>
                  <a:noFill/>
                </a:ln>
                <a:solidFill>
                  <a:srgbClr val="000000"/>
                </a:solidFill>
                <a:effectLst/>
                <a:uLnTx/>
                <a:uFillTx/>
                <a:latin typeface="Arial" panose="020B0604020202020204"/>
                <a:ea typeface="Aptos" panose="020B0004020202020204" pitchFamily="34" charset="0"/>
                <a:cs typeface="Aptos" panose="020B0004020202020204" pitchFamily="34" charset="0"/>
              </a:rPr>
              <a:t>AI framework: </a:t>
            </a:r>
            <a:r>
              <a:rPr kumimoji="0" lang="en-US" sz="1000" b="0" i="0" u="none" strike="noStrike" kern="1200" cap="none" spc="0" normalizeH="0" baseline="0" noProof="0" dirty="0" err="1">
                <a:ln>
                  <a:noFill/>
                </a:ln>
                <a:solidFill>
                  <a:srgbClr val="000000"/>
                </a:solidFill>
                <a:effectLst/>
                <a:uLnTx/>
                <a:uFillTx/>
                <a:latin typeface="Arial" panose="020B0604020202020204"/>
                <a:ea typeface="Aptos" panose="020B0004020202020204" pitchFamily="34" charset="0"/>
                <a:cs typeface="Aptos" panose="020B0004020202020204" pitchFamily="34" charset="0"/>
              </a:rPr>
              <a:t>LangChain</a:t>
            </a:r>
            <a:r>
              <a:rPr kumimoji="0" lang="en-US" sz="1000" b="0" i="0" u="none" strike="noStrike" kern="1200" cap="none" spc="0" normalizeH="0" baseline="0" noProof="0" dirty="0">
                <a:ln>
                  <a:noFill/>
                </a:ln>
                <a:solidFill>
                  <a:srgbClr val="000000"/>
                </a:solidFill>
                <a:effectLst/>
                <a:uLnTx/>
                <a:uFillTx/>
                <a:latin typeface="Arial" panose="020B0604020202020204"/>
                <a:ea typeface="Aptos" panose="020B0004020202020204" pitchFamily="34" charset="0"/>
                <a:cs typeface="Aptos" panose="020B0004020202020204" pitchFamily="34" charset="0"/>
              </a:rPr>
              <a:t> &amp; </a:t>
            </a:r>
            <a:r>
              <a:rPr kumimoji="0" lang="en-US" sz="1000" b="0" i="0" u="none" strike="noStrike" kern="1200" cap="none" spc="0" normalizeH="0" baseline="0" noProof="0" dirty="0" err="1">
                <a:ln>
                  <a:noFill/>
                </a:ln>
                <a:solidFill>
                  <a:srgbClr val="000000"/>
                </a:solidFill>
                <a:effectLst/>
                <a:uLnTx/>
                <a:uFillTx/>
                <a:latin typeface="Arial" panose="020B0604020202020204"/>
                <a:ea typeface="Aptos" panose="020B0004020202020204" pitchFamily="34" charset="0"/>
                <a:cs typeface="Aptos" panose="020B0004020202020204" pitchFamily="34" charset="0"/>
              </a:rPr>
              <a:t>LangGraph</a:t>
            </a:r>
            <a:endParaRPr kumimoji="0" lang="en-US" sz="1000" b="0" i="0" u="none" strike="noStrike" kern="1200" cap="none" spc="0" normalizeH="0" baseline="0" noProof="0" dirty="0">
              <a:ln>
                <a:noFill/>
              </a:ln>
              <a:solidFill>
                <a:srgbClr val="000000"/>
              </a:solidFill>
              <a:effectLst/>
              <a:uLnTx/>
              <a:uFillTx/>
              <a:latin typeface="Arial" panose="020B0604020202020204"/>
              <a:ea typeface="Aptos" panose="020B0004020202020204" pitchFamily="34" charset="0"/>
              <a:cs typeface="Aptos" panose="020B00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1" i="0" u="none" strike="noStrike" kern="1200" cap="none" spc="0" normalizeH="0" baseline="0" noProof="0" dirty="0">
                <a:ln>
                  <a:noFill/>
                </a:ln>
                <a:solidFill>
                  <a:srgbClr val="000000"/>
                </a:solidFill>
                <a:effectLst/>
                <a:uLnTx/>
                <a:uFillTx/>
                <a:latin typeface="Arial" panose="020B0604020202020204"/>
                <a:ea typeface="Aptos" panose="020B0004020202020204" pitchFamily="34" charset="0"/>
                <a:cs typeface="Aptos" panose="020B0004020202020204" pitchFamily="34" charset="0"/>
              </a:rPr>
              <a:t>Vector DB: </a:t>
            </a:r>
            <a:r>
              <a:rPr lang="en-US" sz="1000" kern="1200" dirty="0">
                <a:solidFill>
                  <a:schemeClr val="tx1"/>
                </a:solidFill>
                <a:effectLst/>
                <a:latin typeface="+mn-lt"/>
                <a:ea typeface="+mn-ea"/>
                <a:cs typeface="+mn-cs"/>
              </a:rPr>
              <a:t>PostgreSQL using </a:t>
            </a:r>
            <a:r>
              <a:rPr lang="en-US" sz="1000" kern="1200" dirty="0" err="1">
                <a:solidFill>
                  <a:schemeClr val="tx1"/>
                </a:solidFill>
                <a:effectLst/>
                <a:latin typeface="+mn-lt"/>
                <a:ea typeface="+mn-ea"/>
                <a:cs typeface="+mn-cs"/>
              </a:rPr>
              <a:t>pgVector</a:t>
            </a:r>
            <a:r>
              <a:rPr lang="en-US" sz="1000" kern="1200" dirty="0">
                <a:solidFill>
                  <a:schemeClr val="tx1"/>
                </a:solidFill>
                <a:effectLst/>
                <a:latin typeface="+mn-lt"/>
                <a:ea typeface="+mn-ea"/>
                <a:cs typeface="+mn-cs"/>
              </a:rPr>
              <a:t> Extension</a:t>
            </a:r>
            <a:endParaRPr kumimoji="0" lang="en-US" sz="1000" b="0" i="0" u="none" strike="noStrike" kern="1200" cap="none" spc="0" normalizeH="0" baseline="0" noProof="0" dirty="0">
              <a:ln>
                <a:noFill/>
              </a:ln>
              <a:solidFill>
                <a:srgbClr val="000000"/>
              </a:solidFill>
              <a:effectLst/>
              <a:uLnTx/>
              <a:uFillTx/>
              <a:latin typeface="Arial" panose="020B0604020202020204"/>
              <a:ea typeface="Aptos" panose="020B0004020202020204" pitchFamily="34" charset="0"/>
              <a:cs typeface="Aptos" panose="020B00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1" i="0" u="none" strike="noStrike" kern="1200" cap="none" spc="0" normalizeH="0" baseline="0" noProof="0" dirty="0">
                <a:ln>
                  <a:noFill/>
                </a:ln>
                <a:solidFill>
                  <a:srgbClr val="000000"/>
                </a:solidFill>
                <a:effectLst/>
                <a:uLnTx/>
                <a:uFillTx/>
                <a:latin typeface="Arial" panose="020B0604020202020204"/>
                <a:ea typeface="Aptos" panose="020B0004020202020204" pitchFamily="34" charset="0"/>
                <a:cs typeface="Aptos" panose="020B0004020202020204" pitchFamily="34" charset="0"/>
              </a:rPr>
              <a:t>Model inference: </a:t>
            </a:r>
            <a:r>
              <a:rPr kumimoji="0" lang="en-US" sz="1000" b="0" i="0" u="none" strike="noStrike" kern="1200" cap="none" spc="0" normalizeH="0" baseline="0" noProof="0" dirty="0">
                <a:ln>
                  <a:noFill/>
                </a:ln>
                <a:solidFill>
                  <a:srgbClr val="000000"/>
                </a:solidFill>
                <a:effectLst/>
                <a:uLnTx/>
                <a:uFillTx/>
                <a:latin typeface="Arial" panose="020B0604020202020204"/>
                <a:ea typeface="Aptos" panose="020B0004020202020204" pitchFamily="34" charset="0"/>
                <a:cs typeface="Aptos" panose="020B0004020202020204" pitchFamily="34" charset="0"/>
              </a:rPr>
              <a:t>AWS Bedrock</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1" i="0" u="none" strike="noStrike" kern="1200" cap="none" spc="0" normalizeH="0" baseline="0" noProof="0" dirty="0">
                <a:ln>
                  <a:noFill/>
                </a:ln>
                <a:solidFill>
                  <a:srgbClr val="000000"/>
                </a:solidFill>
                <a:effectLst/>
                <a:uLnTx/>
                <a:uFillTx/>
                <a:latin typeface="Arial" panose="020B0604020202020204"/>
                <a:ea typeface="Aptos" panose="020B0004020202020204" pitchFamily="34" charset="0"/>
                <a:cs typeface="Aptos" panose="020B0004020202020204" pitchFamily="34" charset="0"/>
              </a:rPr>
              <a:t>LLM family: </a:t>
            </a:r>
            <a:r>
              <a:rPr lang="en-US" sz="1000" kern="1200" dirty="0">
                <a:solidFill>
                  <a:schemeClr val="tx1"/>
                </a:solidFill>
                <a:effectLst/>
                <a:latin typeface="+mn-lt"/>
                <a:ea typeface="+mn-ea"/>
                <a:cs typeface="+mn-cs"/>
              </a:rPr>
              <a:t>Anthropic Claude Haiku 4.5</a:t>
            </a:r>
            <a:br>
              <a:rPr lang="en-US" sz="1000" kern="1200" dirty="0">
                <a:solidFill>
                  <a:schemeClr val="tx1"/>
                </a:solidFill>
                <a:effectLst/>
                <a:latin typeface="+mn-lt"/>
                <a:ea typeface="+mn-ea"/>
                <a:cs typeface="+mn-cs"/>
              </a:rPr>
            </a:br>
            <a:r>
              <a:rPr lang="en-US" sz="1000" kern="1200" dirty="0">
                <a:solidFill>
                  <a:schemeClr val="tx1"/>
                </a:solidFill>
                <a:effectLst/>
                <a:latin typeface="+mn-lt"/>
                <a:ea typeface="+mn-ea"/>
                <a:cs typeface="+mn-cs"/>
              </a:rPr>
              <a:t>us.anthropic.claude-haiku-4-5-20251001-v1:0</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1" i="0" u="none" strike="noStrike" kern="1200" cap="none" spc="0" normalizeH="0" baseline="0" noProof="0" dirty="0">
                <a:ln>
                  <a:noFill/>
                </a:ln>
                <a:solidFill>
                  <a:srgbClr val="000000"/>
                </a:solidFill>
                <a:effectLst/>
                <a:uLnTx/>
                <a:uFillTx/>
                <a:latin typeface="Arial" panose="020B0604020202020204"/>
                <a:ea typeface="Aptos" panose="020B0004020202020204" pitchFamily="34" charset="0"/>
                <a:cs typeface="Aptos" panose="020B0004020202020204" pitchFamily="34" charset="0"/>
              </a:rPr>
              <a:t>Embedding model: </a:t>
            </a:r>
            <a:r>
              <a:rPr lang="en-US" sz="1000" kern="1200" dirty="0">
                <a:solidFill>
                  <a:schemeClr val="tx1"/>
                </a:solidFill>
                <a:effectLst/>
                <a:latin typeface="+mn-lt"/>
                <a:ea typeface="+mn-ea"/>
                <a:cs typeface="+mn-cs"/>
              </a:rPr>
              <a:t>Amazon Titan</a:t>
            </a:r>
            <a:br>
              <a:rPr lang="en-US" sz="1000" kern="1200" dirty="0">
                <a:solidFill>
                  <a:schemeClr val="tx1"/>
                </a:solidFill>
                <a:effectLst/>
                <a:latin typeface="+mn-lt"/>
                <a:ea typeface="+mn-ea"/>
                <a:cs typeface="+mn-cs"/>
              </a:rPr>
            </a:br>
            <a:r>
              <a:rPr lang="en-US" sz="1000" kern="1200" dirty="0">
                <a:solidFill>
                  <a:schemeClr val="tx1"/>
                </a:solidFill>
                <a:effectLst/>
                <a:latin typeface="+mn-lt"/>
                <a:ea typeface="+mn-ea"/>
                <a:cs typeface="+mn-cs"/>
              </a:rPr>
              <a:t>amazon.titan-embed-text-v2:0</a:t>
            </a:r>
            <a:endParaRPr kumimoji="0" lang="en-US" sz="1000" b="1" i="0" u="none" strike="noStrike" kern="1200" cap="none" spc="0" normalizeH="0" baseline="0" noProof="0" dirty="0">
              <a:ln>
                <a:noFill/>
              </a:ln>
              <a:solidFill>
                <a:srgbClr val="000000"/>
              </a:solidFill>
              <a:effectLst/>
              <a:uLnTx/>
              <a:uFillTx/>
              <a:latin typeface="Arial" panose="020B0604020202020204"/>
              <a:ea typeface="Aptos" panose="020B0004020202020204" pitchFamily="34" charset="0"/>
              <a:cs typeface="Aptos" panose="020B00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1" i="0" u="none" strike="noStrike" kern="1200" cap="none" spc="0" normalizeH="0" baseline="0" noProof="0" dirty="0">
                <a:ln>
                  <a:noFill/>
                </a:ln>
                <a:solidFill>
                  <a:srgbClr val="000000"/>
                </a:solidFill>
                <a:effectLst/>
                <a:uLnTx/>
                <a:uFillTx/>
                <a:latin typeface="Arial" panose="020B0604020202020204"/>
                <a:ea typeface="Aptos" panose="020B0004020202020204" pitchFamily="34" charset="0"/>
                <a:cs typeface="Aptos" panose="020B0004020202020204" pitchFamily="34" charset="0"/>
              </a:rPr>
              <a:t>POC UI: </a:t>
            </a:r>
            <a:r>
              <a:rPr kumimoji="0" lang="en-US" sz="1000" b="0" i="0" u="none" strike="noStrike" kern="1200" cap="none" spc="0" normalizeH="0" baseline="0" noProof="0" dirty="0">
                <a:ln>
                  <a:noFill/>
                </a:ln>
                <a:solidFill>
                  <a:srgbClr val="000000"/>
                </a:solidFill>
                <a:effectLst/>
                <a:uLnTx/>
                <a:uFillTx/>
                <a:latin typeface="Arial" panose="020B0604020202020204"/>
                <a:ea typeface="Aptos" panose="020B0004020202020204" pitchFamily="34" charset="0"/>
                <a:cs typeface="Aptos" panose="020B0004020202020204" pitchFamily="34" charset="0"/>
              </a:rPr>
              <a:t>Query Tool</a:t>
            </a:r>
            <a:endParaRPr lang="en-US" sz="1000" dirty="0"/>
          </a:p>
        </p:txBody>
      </p:sp>
      <p:sp>
        <p:nvSpPr>
          <p:cNvPr id="4" name="Slide Number Placeholder 3"/>
          <p:cNvSpPr>
            <a:spLocks noGrp="1"/>
          </p:cNvSpPr>
          <p:nvPr>
            <p:ph type="sldNum" sz="quarter" idx="5"/>
          </p:nvPr>
        </p:nvSpPr>
        <p:spPr/>
        <p:txBody>
          <a:bodyPr/>
          <a:lstStyle/>
          <a:p>
            <a:fld id="{863DA58B-4B7B-48BE-A6F4-5773ED12481A}" type="slidenum">
              <a:rPr lang="en-US" smtClean="0"/>
              <a:t>11</a:t>
            </a:fld>
            <a:endParaRPr lang="en-US"/>
          </a:p>
        </p:txBody>
      </p:sp>
    </p:spTree>
    <p:extLst>
      <p:ext uri="{BB962C8B-B14F-4D97-AF65-F5344CB8AC3E}">
        <p14:creationId xmlns:p14="http://schemas.microsoft.com/office/powerpoint/2010/main" val="353952680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Cover P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200512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p>
        </p:txBody>
      </p:sp>
      <p:sp>
        <p:nvSpPr>
          <p:cNvPr id="3" name="Content Placeholder 2"/>
          <p:cNvSpPr>
            <a:spLocks noGrp="1"/>
          </p:cNvSpPr>
          <p:nvPr>
            <p:ph idx="1"/>
          </p:nvPr>
        </p:nvSpPr>
        <p:spPr/>
        <p:txBody>
          <a:bodyPr/>
          <a:lstStyle>
            <a:lvl1pPr>
              <a:defRPr sz="2400"/>
            </a:lvl1pPr>
            <a:lvl2pPr>
              <a:defRPr sz="2000"/>
            </a:lvl2pPr>
            <a:lvl3pPr>
              <a:defRPr sz="1800"/>
            </a:lvl3pPr>
            <a:lvl4pPr>
              <a:defRPr sz="16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4">
            <a:extLst>
              <a:ext uri="{FF2B5EF4-FFF2-40B4-BE49-F238E27FC236}">
                <a16:creationId xmlns:a16="http://schemas.microsoft.com/office/drawing/2014/main" id="{E72C6817-589A-E6EF-7255-35940324D351}"/>
              </a:ext>
            </a:extLst>
          </p:cNvPr>
          <p:cNvSpPr>
            <a:spLocks noGrp="1"/>
          </p:cNvSpPr>
          <p:nvPr>
            <p:ph type="sldNum" sz="quarter" idx="12"/>
          </p:nvPr>
        </p:nvSpPr>
        <p:spPr>
          <a:xfrm>
            <a:off x="8515350" y="6472997"/>
            <a:ext cx="454715" cy="365125"/>
          </a:xfrm>
          <a:prstGeom prst="rect">
            <a:avLst/>
          </a:prstGeom>
        </p:spPr>
        <p:txBody>
          <a:bodyPr/>
          <a:lstStyle/>
          <a:p>
            <a:fld id="{0984DBB2-5C19-4849-9AA1-60424869F80F}" type="slidenum">
              <a:rPr lang="en-US" smtClean="0"/>
              <a:t>‹#›</a:t>
            </a:fld>
            <a:endParaRPr lang="en-US"/>
          </a:p>
        </p:txBody>
      </p:sp>
      <p:cxnSp>
        <p:nvCxnSpPr>
          <p:cNvPr id="8" name="Straight Connector 7">
            <a:extLst>
              <a:ext uri="{FF2B5EF4-FFF2-40B4-BE49-F238E27FC236}">
                <a16:creationId xmlns:a16="http://schemas.microsoft.com/office/drawing/2014/main" id="{445B773E-83FC-7566-D0C4-CEB25CBA27B9}"/>
              </a:ext>
            </a:extLst>
          </p:cNvPr>
          <p:cNvCxnSpPr>
            <a:cxnSpLocks/>
          </p:cNvCxnSpPr>
          <p:nvPr userDrawn="1"/>
        </p:nvCxnSpPr>
        <p:spPr>
          <a:xfrm>
            <a:off x="2103438" y="6456584"/>
            <a:ext cx="7040563" cy="0"/>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FC3AF700-04E3-8DC3-593F-9793B63F0490}"/>
              </a:ext>
            </a:extLst>
          </p:cNvPr>
          <p:cNvSpPr/>
          <p:nvPr userDrawn="1"/>
        </p:nvSpPr>
        <p:spPr>
          <a:xfrm>
            <a:off x="0" y="6451747"/>
            <a:ext cx="1256348" cy="406253"/>
          </a:xfrm>
          <a:prstGeom prst="rect">
            <a:avLst/>
          </a:prstGeom>
          <a:solidFill>
            <a:srgbClr val="1F55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221271A1-6106-697E-24BB-006E6C0A7317}"/>
              </a:ext>
            </a:extLst>
          </p:cNvPr>
          <p:cNvPicPr>
            <a:picLocks noChangeAspect="1"/>
          </p:cNvPicPr>
          <p:nvPr userDrawn="1"/>
        </p:nvPicPr>
        <p:blipFill>
          <a:blip r:embed="rId2"/>
          <a:stretch>
            <a:fillRect/>
          </a:stretch>
        </p:blipFill>
        <p:spPr>
          <a:xfrm>
            <a:off x="160020" y="6518056"/>
            <a:ext cx="822960" cy="263968"/>
          </a:xfrm>
          <a:prstGeom prst="rect">
            <a:avLst/>
          </a:prstGeom>
        </p:spPr>
      </p:pic>
      <p:sp>
        <p:nvSpPr>
          <p:cNvPr id="11" name="TextBox 10">
            <a:extLst>
              <a:ext uri="{FF2B5EF4-FFF2-40B4-BE49-F238E27FC236}">
                <a16:creationId xmlns:a16="http://schemas.microsoft.com/office/drawing/2014/main" id="{6D87F592-1982-263E-9445-777BAF4BB182}"/>
              </a:ext>
            </a:extLst>
          </p:cNvPr>
          <p:cNvSpPr txBox="1"/>
          <p:nvPr userDrawn="1"/>
        </p:nvSpPr>
        <p:spPr>
          <a:xfrm>
            <a:off x="3860633" y="6524405"/>
            <a:ext cx="3235181" cy="246221"/>
          </a:xfrm>
          <a:prstGeom prst="rect">
            <a:avLst/>
          </a:prstGeom>
          <a:noFill/>
        </p:spPr>
        <p:txBody>
          <a:bodyPr wrap="none" rtlCol="0">
            <a:spAutoFit/>
          </a:bodyPr>
          <a:lstStyle/>
          <a:p>
            <a:r>
              <a:rPr lang="en-US" sz="1000" b="0">
                <a:solidFill>
                  <a:srgbClr val="1471BA"/>
                </a:solidFill>
                <a:latin typeface="Arial" panose="020B0604020202020204" pitchFamily="34" charset="0"/>
                <a:cs typeface="Arial" panose="020B0604020202020204" pitchFamily="34" charset="0"/>
              </a:rPr>
              <a:t>Learn more about BRICS at: </a:t>
            </a:r>
            <a:r>
              <a:rPr lang="en-US" sz="1000" b="1" u="sng">
                <a:solidFill>
                  <a:srgbClr val="1471BA"/>
                </a:solidFill>
                <a:latin typeface="Arial" panose="020B0604020202020204" pitchFamily="34" charset="0"/>
                <a:cs typeface="Arial" panose="020B0604020202020204" pitchFamily="34" charset="0"/>
              </a:rPr>
              <a:t>https://brics.cit.nih.gov</a:t>
            </a:r>
          </a:p>
        </p:txBody>
      </p:sp>
      <p:sp>
        <p:nvSpPr>
          <p:cNvPr id="12" name="Parallelogram 11">
            <a:extLst>
              <a:ext uri="{FF2B5EF4-FFF2-40B4-BE49-F238E27FC236}">
                <a16:creationId xmlns:a16="http://schemas.microsoft.com/office/drawing/2014/main" id="{BA2F8391-E426-815B-232B-D984ACFEA18D}"/>
              </a:ext>
            </a:extLst>
          </p:cNvPr>
          <p:cNvSpPr/>
          <p:nvPr userDrawn="1"/>
        </p:nvSpPr>
        <p:spPr>
          <a:xfrm>
            <a:off x="1104265" y="6446838"/>
            <a:ext cx="1364615" cy="411162"/>
          </a:xfrm>
          <a:prstGeom prst="parallelogram">
            <a:avLst/>
          </a:prstGeom>
          <a:solidFill>
            <a:srgbClr val="1A80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2BDDC42E-C4C3-5EF3-169A-D8D55E4D6637}"/>
              </a:ext>
            </a:extLst>
          </p:cNvPr>
          <p:cNvPicPr>
            <a:picLocks noChangeAspect="1"/>
          </p:cNvPicPr>
          <p:nvPr userDrawn="1"/>
        </p:nvPicPr>
        <p:blipFill>
          <a:blip r:embed="rId3"/>
          <a:stretch>
            <a:fillRect/>
          </a:stretch>
        </p:blipFill>
        <p:spPr>
          <a:xfrm>
            <a:off x="1311593" y="6520822"/>
            <a:ext cx="914400" cy="272717"/>
          </a:xfrm>
          <a:prstGeom prst="rect">
            <a:avLst/>
          </a:prstGeom>
        </p:spPr>
      </p:pic>
      <p:pic>
        <p:nvPicPr>
          <p:cNvPr id="14" name="Picture 13" descr="A yellow and black logo&#10;&#10;Description automatically generated">
            <a:extLst>
              <a:ext uri="{FF2B5EF4-FFF2-40B4-BE49-F238E27FC236}">
                <a16:creationId xmlns:a16="http://schemas.microsoft.com/office/drawing/2014/main" id="{BD4D8919-E7D1-8C63-EE50-6E5FF9A1514A}"/>
              </a:ext>
            </a:extLst>
          </p:cNvPr>
          <p:cNvPicPr>
            <a:picLocks noChangeAspect="1"/>
          </p:cNvPicPr>
          <p:nvPr userDrawn="1"/>
        </p:nvPicPr>
        <p:blipFill>
          <a:blip r:embed="rId4"/>
          <a:stretch>
            <a:fillRect/>
          </a:stretch>
        </p:blipFill>
        <p:spPr>
          <a:xfrm flipV="1">
            <a:off x="3710940" y="6560993"/>
            <a:ext cx="169378" cy="187325"/>
          </a:xfrm>
          <a:prstGeom prst="rect">
            <a:avLst/>
          </a:prstGeom>
        </p:spPr>
      </p:pic>
    </p:spTree>
    <p:extLst>
      <p:ext uri="{BB962C8B-B14F-4D97-AF65-F5344CB8AC3E}">
        <p14:creationId xmlns:p14="http://schemas.microsoft.com/office/powerpoint/2010/main" val="24454683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op Right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850296" y="211756"/>
            <a:ext cx="4119769" cy="556592"/>
          </a:xfrm>
        </p:spPr>
        <p:txBody>
          <a:bodyPr anchor="b">
            <a:normAutofit/>
          </a:bodyPr>
          <a:lstStyle>
            <a:lvl1pPr algn="ctr">
              <a:defRPr sz="2800" b="0">
                <a:latin typeface="Arial" panose="020B0604020202020204" pitchFamily="34" charset="0"/>
                <a:cs typeface="Arial" panose="020B0604020202020204" pitchFamily="34" charset="0"/>
              </a:defRPr>
            </a:lvl1pPr>
          </a:lstStyle>
          <a:p>
            <a:r>
              <a:rPr lang="en-US"/>
              <a:t>Click to edit title</a:t>
            </a:r>
          </a:p>
        </p:txBody>
      </p:sp>
      <p:sp>
        <p:nvSpPr>
          <p:cNvPr id="9" name="Slide Number Placeholder 4">
            <a:extLst>
              <a:ext uri="{FF2B5EF4-FFF2-40B4-BE49-F238E27FC236}">
                <a16:creationId xmlns:a16="http://schemas.microsoft.com/office/drawing/2014/main" id="{89850D0C-5987-7AC9-CFD7-81D4FA319247}"/>
              </a:ext>
            </a:extLst>
          </p:cNvPr>
          <p:cNvSpPr>
            <a:spLocks noGrp="1"/>
          </p:cNvSpPr>
          <p:nvPr>
            <p:ph type="sldNum" sz="quarter" idx="12"/>
          </p:nvPr>
        </p:nvSpPr>
        <p:spPr>
          <a:xfrm>
            <a:off x="8515350" y="6472997"/>
            <a:ext cx="454715" cy="365125"/>
          </a:xfrm>
          <a:prstGeom prst="rect">
            <a:avLst/>
          </a:prstGeom>
        </p:spPr>
        <p:txBody>
          <a:bodyPr/>
          <a:lstStyle/>
          <a:p>
            <a:fld id="{0984DBB2-5C19-4849-9AA1-60424869F80F}" type="slidenum">
              <a:rPr lang="en-US" smtClean="0"/>
              <a:t>‹#›</a:t>
            </a:fld>
            <a:endParaRPr lang="en-US"/>
          </a:p>
        </p:txBody>
      </p:sp>
      <p:cxnSp>
        <p:nvCxnSpPr>
          <p:cNvPr id="10" name="Straight Connector 9">
            <a:extLst>
              <a:ext uri="{FF2B5EF4-FFF2-40B4-BE49-F238E27FC236}">
                <a16:creationId xmlns:a16="http://schemas.microsoft.com/office/drawing/2014/main" id="{209B6075-9256-0E09-5846-0046BA55B3A6}"/>
              </a:ext>
            </a:extLst>
          </p:cNvPr>
          <p:cNvCxnSpPr>
            <a:cxnSpLocks/>
          </p:cNvCxnSpPr>
          <p:nvPr userDrawn="1"/>
        </p:nvCxnSpPr>
        <p:spPr>
          <a:xfrm>
            <a:off x="2103438" y="6456584"/>
            <a:ext cx="7040563" cy="0"/>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1DF49641-5467-4238-F050-62398D1990AF}"/>
              </a:ext>
            </a:extLst>
          </p:cNvPr>
          <p:cNvSpPr/>
          <p:nvPr userDrawn="1"/>
        </p:nvSpPr>
        <p:spPr>
          <a:xfrm>
            <a:off x="0" y="6451747"/>
            <a:ext cx="1256348" cy="406253"/>
          </a:xfrm>
          <a:prstGeom prst="rect">
            <a:avLst/>
          </a:prstGeom>
          <a:solidFill>
            <a:srgbClr val="1F55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396259F7-3338-5E15-2A7E-142970104DA3}"/>
              </a:ext>
            </a:extLst>
          </p:cNvPr>
          <p:cNvPicPr>
            <a:picLocks noChangeAspect="1"/>
          </p:cNvPicPr>
          <p:nvPr userDrawn="1"/>
        </p:nvPicPr>
        <p:blipFill>
          <a:blip r:embed="rId2"/>
          <a:stretch>
            <a:fillRect/>
          </a:stretch>
        </p:blipFill>
        <p:spPr>
          <a:xfrm>
            <a:off x="160020" y="6518056"/>
            <a:ext cx="822960" cy="263968"/>
          </a:xfrm>
          <a:prstGeom prst="rect">
            <a:avLst/>
          </a:prstGeom>
        </p:spPr>
      </p:pic>
      <p:sp>
        <p:nvSpPr>
          <p:cNvPr id="13" name="TextBox 12">
            <a:extLst>
              <a:ext uri="{FF2B5EF4-FFF2-40B4-BE49-F238E27FC236}">
                <a16:creationId xmlns:a16="http://schemas.microsoft.com/office/drawing/2014/main" id="{6E2F22AB-B330-69A7-04BF-78D82653F5E5}"/>
              </a:ext>
            </a:extLst>
          </p:cNvPr>
          <p:cNvSpPr txBox="1"/>
          <p:nvPr userDrawn="1"/>
        </p:nvSpPr>
        <p:spPr>
          <a:xfrm>
            <a:off x="3860633" y="6524405"/>
            <a:ext cx="3235181" cy="246221"/>
          </a:xfrm>
          <a:prstGeom prst="rect">
            <a:avLst/>
          </a:prstGeom>
          <a:noFill/>
        </p:spPr>
        <p:txBody>
          <a:bodyPr wrap="none" rtlCol="0">
            <a:spAutoFit/>
          </a:bodyPr>
          <a:lstStyle/>
          <a:p>
            <a:r>
              <a:rPr lang="en-US" sz="1000" b="0">
                <a:solidFill>
                  <a:srgbClr val="1471BA"/>
                </a:solidFill>
                <a:latin typeface="Arial" panose="020B0604020202020204" pitchFamily="34" charset="0"/>
                <a:cs typeface="Arial" panose="020B0604020202020204" pitchFamily="34" charset="0"/>
              </a:rPr>
              <a:t>Learn more about BRICS at: </a:t>
            </a:r>
            <a:r>
              <a:rPr lang="en-US" sz="1000" b="1" u="sng">
                <a:solidFill>
                  <a:srgbClr val="1471BA"/>
                </a:solidFill>
                <a:latin typeface="Arial" panose="020B0604020202020204" pitchFamily="34" charset="0"/>
                <a:cs typeface="Arial" panose="020B0604020202020204" pitchFamily="34" charset="0"/>
              </a:rPr>
              <a:t>https://brics.cit.nih.gov</a:t>
            </a:r>
          </a:p>
        </p:txBody>
      </p:sp>
      <p:sp>
        <p:nvSpPr>
          <p:cNvPr id="14" name="Parallelogram 13">
            <a:extLst>
              <a:ext uri="{FF2B5EF4-FFF2-40B4-BE49-F238E27FC236}">
                <a16:creationId xmlns:a16="http://schemas.microsoft.com/office/drawing/2014/main" id="{60B8EDD9-4833-18C9-3E33-C9A3F22C7C6D}"/>
              </a:ext>
            </a:extLst>
          </p:cNvPr>
          <p:cNvSpPr/>
          <p:nvPr userDrawn="1"/>
        </p:nvSpPr>
        <p:spPr>
          <a:xfrm>
            <a:off x="1104265" y="6446838"/>
            <a:ext cx="1364615" cy="411162"/>
          </a:xfrm>
          <a:prstGeom prst="parallelogram">
            <a:avLst/>
          </a:prstGeom>
          <a:solidFill>
            <a:srgbClr val="1A80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5405A211-F0C9-F146-7932-D47ABE3C0BEA}"/>
              </a:ext>
            </a:extLst>
          </p:cNvPr>
          <p:cNvPicPr>
            <a:picLocks noChangeAspect="1"/>
          </p:cNvPicPr>
          <p:nvPr userDrawn="1"/>
        </p:nvPicPr>
        <p:blipFill>
          <a:blip r:embed="rId3"/>
          <a:stretch>
            <a:fillRect/>
          </a:stretch>
        </p:blipFill>
        <p:spPr>
          <a:xfrm>
            <a:off x="1311593" y="6520822"/>
            <a:ext cx="914400" cy="272717"/>
          </a:xfrm>
          <a:prstGeom prst="rect">
            <a:avLst/>
          </a:prstGeom>
        </p:spPr>
      </p:pic>
      <p:pic>
        <p:nvPicPr>
          <p:cNvPr id="16" name="Picture 15" descr="A yellow and black logo&#10;&#10;Description automatically generated">
            <a:extLst>
              <a:ext uri="{FF2B5EF4-FFF2-40B4-BE49-F238E27FC236}">
                <a16:creationId xmlns:a16="http://schemas.microsoft.com/office/drawing/2014/main" id="{06F07A2D-EFD7-E9A3-D1F8-0EDE8B991B38}"/>
              </a:ext>
            </a:extLst>
          </p:cNvPr>
          <p:cNvPicPr>
            <a:picLocks noChangeAspect="1"/>
          </p:cNvPicPr>
          <p:nvPr userDrawn="1"/>
        </p:nvPicPr>
        <p:blipFill>
          <a:blip r:embed="rId4"/>
          <a:stretch>
            <a:fillRect/>
          </a:stretch>
        </p:blipFill>
        <p:spPr>
          <a:xfrm flipV="1">
            <a:off x="3710940" y="6560993"/>
            <a:ext cx="169378" cy="187325"/>
          </a:xfrm>
          <a:prstGeom prst="rect">
            <a:avLst/>
          </a:prstGeom>
        </p:spPr>
      </p:pic>
    </p:spTree>
    <p:extLst>
      <p:ext uri="{BB962C8B-B14F-4D97-AF65-F5344CB8AC3E}">
        <p14:creationId xmlns:p14="http://schemas.microsoft.com/office/powerpoint/2010/main" val="916043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p>
        </p:txBody>
      </p:sp>
      <p:sp>
        <p:nvSpPr>
          <p:cNvPr id="3" name="Content Placeholder 2"/>
          <p:cNvSpPr>
            <a:spLocks noGrp="1"/>
          </p:cNvSpPr>
          <p:nvPr>
            <p:ph sz="half" idx="1"/>
          </p:nvPr>
        </p:nvSpPr>
        <p:spPr>
          <a:xfrm>
            <a:off x="628650" y="2544417"/>
            <a:ext cx="3886200" cy="3632546"/>
          </a:xfrm>
        </p:spPr>
        <p:txBody>
          <a:bodyPr/>
          <a:lstStyle>
            <a:lvl1pPr>
              <a:defRPr sz="2400"/>
            </a:lvl1pPr>
            <a:lvl2pPr>
              <a:defRPr sz="2000"/>
            </a:lvl2pPr>
            <a:lvl3pPr>
              <a:defRPr sz="1800"/>
            </a:lvl3pPr>
            <a:lvl4pPr>
              <a:defRPr sz="16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2544417"/>
            <a:ext cx="3886200" cy="3632546"/>
          </a:xfrm>
        </p:spPr>
        <p:txBody>
          <a:bodyPr/>
          <a:lstStyle>
            <a:lvl1pPr>
              <a:defRPr sz="2400"/>
            </a:lvl1pPr>
            <a:lvl2pPr>
              <a:defRPr sz="2000"/>
            </a:lvl2pPr>
            <a:lvl3pPr>
              <a:defRPr sz="1800"/>
            </a:lvl3pPr>
            <a:lvl4pPr>
              <a:defRPr sz="16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4">
            <a:extLst>
              <a:ext uri="{FF2B5EF4-FFF2-40B4-BE49-F238E27FC236}">
                <a16:creationId xmlns:a16="http://schemas.microsoft.com/office/drawing/2014/main" id="{4DDE2C68-A2B4-2A8A-0F4E-5854BDF6240A}"/>
              </a:ext>
            </a:extLst>
          </p:cNvPr>
          <p:cNvSpPr>
            <a:spLocks noGrp="1"/>
          </p:cNvSpPr>
          <p:nvPr>
            <p:ph type="sldNum" sz="quarter" idx="12"/>
          </p:nvPr>
        </p:nvSpPr>
        <p:spPr>
          <a:xfrm>
            <a:off x="8515350" y="6472997"/>
            <a:ext cx="454715" cy="365125"/>
          </a:xfrm>
          <a:prstGeom prst="rect">
            <a:avLst/>
          </a:prstGeom>
        </p:spPr>
        <p:txBody>
          <a:bodyPr/>
          <a:lstStyle/>
          <a:p>
            <a:fld id="{0984DBB2-5C19-4849-9AA1-60424869F80F}" type="slidenum">
              <a:rPr lang="en-US" smtClean="0"/>
              <a:t>‹#›</a:t>
            </a:fld>
            <a:endParaRPr lang="en-US"/>
          </a:p>
        </p:txBody>
      </p:sp>
      <p:cxnSp>
        <p:nvCxnSpPr>
          <p:cNvPr id="10" name="Straight Connector 9">
            <a:extLst>
              <a:ext uri="{FF2B5EF4-FFF2-40B4-BE49-F238E27FC236}">
                <a16:creationId xmlns:a16="http://schemas.microsoft.com/office/drawing/2014/main" id="{7FF4B032-F5B7-F092-B129-471399893063}"/>
              </a:ext>
            </a:extLst>
          </p:cNvPr>
          <p:cNvCxnSpPr>
            <a:cxnSpLocks/>
          </p:cNvCxnSpPr>
          <p:nvPr userDrawn="1"/>
        </p:nvCxnSpPr>
        <p:spPr>
          <a:xfrm>
            <a:off x="2103438" y="6456584"/>
            <a:ext cx="7040563" cy="0"/>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D1E86D5C-93D2-E73B-1810-1F585FF324E3}"/>
              </a:ext>
            </a:extLst>
          </p:cNvPr>
          <p:cNvSpPr/>
          <p:nvPr userDrawn="1"/>
        </p:nvSpPr>
        <p:spPr>
          <a:xfrm>
            <a:off x="0" y="6451747"/>
            <a:ext cx="1256348" cy="406253"/>
          </a:xfrm>
          <a:prstGeom prst="rect">
            <a:avLst/>
          </a:prstGeom>
          <a:solidFill>
            <a:srgbClr val="1F55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294056EB-127F-4F90-33F5-66F3B4F84800}"/>
              </a:ext>
            </a:extLst>
          </p:cNvPr>
          <p:cNvPicPr>
            <a:picLocks noChangeAspect="1"/>
          </p:cNvPicPr>
          <p:nvPr userDrawn="1"/>
        </p:nvPicPr>
        <p:blipFill>
          <a:blip r:embed="rId2"/>
          <a:stretch>
            <a:fillRect/>
          </a:stretch>
        </p:blipFill>
        <p:spPr>
          <a:xfrm>
            <a:off x="160020" y="6518056"/>
            <a:ext cx="822960" cy="263968"/>
          </a:xfrm>
          <a:prstGeom prst="rect">
            <a:avLst/>
          </a:prstGeom>
        </p:spPr>
      </p:pic>
      <p:sp>
        <p:nvSpPr>
          <p:cNvPr id="13" name="TextBox 12">
            <a:extLst>
              <a:ext uri="{FF2B5EF4-FFF2-40B4-BE49-F238E27FC236}">
                <a16:creationId xmlns:a16="http://schemas.microsoft.com/office/drawing/2014/main" id="{49031D20-C330-90A9-2995-009C6263B7B7}"/>
              </a:ext>
            </a:extLst>
          </p:cNvPr>
          <p:cNvSpPr txBox="1"/>
          <p:nvPr userDrawn="1"/>
        </p:nvSpPr>
        <p:spPr>
          <a:xfrm>
            <a:off x="3860633" y="6524405"/>
            <a:ext cx="3235181" cy="246221"/>
          </a:xfrm>
          <a:prstGeom prst="rect">
            <a:avLst/>
          </a:prstGeom>
          <a:noFill/>
        </p:spPr>
        <p:txBody>
          <a:bodyPr wrap="none" rtlCol="0">
            <a:spAutoFit/>
          </a:bodyPr>
          <a:lstStyle/>
          <a:p>
            <a:r>
              <a:rPr lang="en-US" sz="1000" b="0">
                <a:solidFill>
                  <a:srgbClr val="1471BA"/>
                </a:solidFill>
                <a:latin typeface="Arial" panose="020B0604020202020204" pitchFamily="34" charset="0"/>
                <a:cs typeface="Arial" panose="020B0604020202020204" pitchFamily="34" charset="0"/>
              </a:rPr>
              <a:t>Learn more about BRICS at: </a:t>
            </a:r>
            <a:r>
              <a:rPr lang="en-US" sz="1000" b="1" u="sng">
                <a:solidFill>
                  <a:srgbClr val="1471BA"/>
                </a:solidFill>
                <a:latin typeface="Arial" panose="020B0604020202020204" pitchFamily="34" charset="0"/>
                <a:cs typeface="Arial" panose="020B0604020202020204" pitchFamily="34" charset="0"/>
              </a:rPr>
              <a:t>https://brics.cit.nih.gov</a:t>
            </a:r>
          </a:p>
        </p:txBody>
      </p:sp>
      <p:sp>
        <p:nvSpPr>
          <p:cNvPr id="14" name="Parallelogram 13">
            <a:extLst>
              <a:ext uri="{FF2B5EF4-FFF2-40B4-BE49-F238E27FC236}">
                <a16:creationId xmlns:a16="http://schemas.microsoft.com/office/drawing/2014/main" id="{859B8BF2-97CA-27B5-A796-05EE1D1F1252}"/>
              </a:ext>
            </a:extLst>
          </p:cNvPr>
          <p:cNvSpPr/>
          <p:nvPr userDrawn="1"/>
        </p:nvSpPr>
        <p:spPr>
          <a:xfrm>
            <a:off x="1104265" y="6446838"/>
            <a:ext cx="1364615" cy="411162"/>
          </a:xfrm>
          <a:prstGeom prst="parallelogram">
            <a:avLst/>
          </a:prstGeom>
          <a:solidFill>
            <a:srgbClr val="1A80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781C728B-A626-12E3-D8D4-6B8696F95649}"/>
              </a:ext>
            </a:extLst>
          </p:cNvPr>
          <p:cNvPicPr>
            <a:picLocks noChangeAspect="1"/>
          </p:cNvPicPr>
          <p:nvPr userDrawn="1"/>
        </p:nvPicPr>
        <p:blipFill>
          <a:blip r:embed="rId3"/>
          <a:stretch>
            <a:fillRect/>
          </a:stretch>
        </p:blipFill>
        <p:spPr>
          <a:xfrm>
            <a:off x="1311593" y="6520822"/>
            <a:ext cx="914400" cy="272717"/>
          </a:xfrm>
          <a:prstGeom prst="rect">
            <a:avLst/>
          </a:prstGeom>
        </p:spPr>
      </p:pic>
      <p:pic>
        <p:nvPicPr>
          <p:cNvPr id="16" name="Picture 15" descr="A yellow and black logo&#10;&#10;Description automatically generated">
            <a:extLst>
              <a:ext uri="{FF2B5EF4-FFF2-40B4-BE49-F238E27FC236}">
                <a16:creationId xmlns:a16="http://schemas.microsoft.com/office/drawing/2014/main" id="{EA5DBB0D-9A27-DFC8-97EE-754EB74A55EC}"/>
              </a:ext>
            </a:extLst>
          </p:cNvPr>
          <p:cNvPicPr>
            <a:picLocks noChangeAspect="1"/>
          </p:cNvPicPr>
          <p:nvPr userDrawn="1"/>
        </p:nvPicPr>
        <p:blipFill>
          <a:blip r:embed="rId4"/>
          <a:stretch>
            <a:fillRect/>
          </a:stretch>
        </p:blipFill>
        <p:spPr>
          <a:xfrm flipV="1">
            <a:off x="3710940" y="6560993"/>
            <a:ext cx="169378" cy="187325"/>
          </a:xfrm>
          <a:prstGeom prst="rect">
            <a:avLst/>
          </a:prstGeom>
        </p:spPr>
      </p:pic>
    </p:spTree>
    <p:extLst>
      <p:ext uri="{BB962C8B-B14F-4D97-AF65-F5344CB8AC3E}">
        <p14:creationId xmlns:p14="http://schemas.microsoft.com/office/powerpoint/2010/main" val="41282014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Inner Page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743650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Inner Page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067767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Inner Page 4">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810488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8285822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148D72-0965-32D1-CEB6-CFA75F8B0E6D}"/>
              </a:ext>
            </a:extLst>
          </p:cNvPr>
          <p:cNvSpPr>
            <a:spLocks noGrp="1"/>
          </p:cNvSpPr>
          <p:nvPr>
            <p:ph type="ctrTitle"/>
          </p:nvPr>
        </p:nvSpPr>
        <p:spPr>
          <a:xfrm>
            <a:off x="1143000" y="1122363"/>
            <a:ext cx="6858000" cy="2387600"/>
          </a:xfrm>
        </p:spPr>
        <p:txBody>
          <a:bodyPr anchor="b"/>
          <a:lstStyle>
            <a:lvl1pPr algn="ctr">
              <a:defRPr sz="3375"/>
            </a:lvl1pPr>
          </a:lstStyle>
          <a:p>
            <a:r>
              <a:rPr lang="en-US"/>
              <a:t>Click to edit Master title style</a:t>
            </a:r>
          </a:p>
        </p:txBody>
      </p:sp>
      <p:sp>
        <p:nvSpPr>
          <p:cNvPr id="3" name="Subtitle 2">
            <a:extLst>
              <a:ext uri="{FF2B5EF4-FFF2-40B4-BE49-F238E27FC236}">
                <a16:creationId xmlns:a16="http://schemas.microsoft.com/office/drawing/2014/main" id="{E18DBF5A-55D9-F9B0-1DB2-0B599C31150A}"/>
              </a:ext>
            </a:extLst>
          </p:cNvPr>
          <p:cNvSpPr>
            <a:spLocks noGrp="1"/>
          </p:cNvSpPr>
          <p:nvPr>
            <p:ph type="subTitle" idx="1"/>
          </p:nvPr>
        </p:nvSpPr>
        <p:spPr>
          <a:xfrm>
            <a:off x="1143000" y="3602038"/>
            <a:ext cx="6858000" cy="1655762"/>
          </a:xfrm>
        </p:spPr>
        <p:txBody>
          <a:bodyPr/>
          <a:lstStyle>
            <a:lvl1pPr marL="0" indent="0" algn="ctr">
              <a:buNone/>
              <a:defRPr sz="1350"/>
            </a:lvl1pPr>
            <a:lvl2pPr marL="257175" indent="0" algn="ctr">
              <a:buNone/>
              <a:defRPr sz="1125"/>
            </a:lvl2pPr>
            <a:lvl3pPr marL="514350" indent="0" algn="ctr">
              <a:buNone/>
              <a:defRPr sz="1013"/>
            </a:lvl3pPr>
            <a:lvl4pPr marL="771525" indent="0" algn="ctr">
              <a:buNone/>
              <a:defRPr sz="900"/>
            </a:lvl4pPr>
            <a:lvl5pPr marL="1028700" indent="0" algn="ctr">
              <a:buNone/>
              <a:defRPr sz="900"/>
            </a:lvl5pPr>
            <a:lvl6pPr marL="1285875" indent="0" algn="ctr">
              <a:buNone/>
              <a:defRPr sz="900"/>
            </a:lvl6pPr>
            <a:lvl7pPr marL="1543050" indent="0" algn="ctr">
              <a:buNone/>
              <a:defRPr sz="900"/>
            </a:lvl7pPr>
            <a:lvl8pPr marL="1800225" indent="0" algn="ctr">
              <a:buNone/>
              <a:defRPr sz="900"/>
            </a:lvl8pPr>
            <a:lvl9pPr marL="2057400" indent="0" algn="ctr">
              <a:buNone/>
              <a:defRPr sz="900"/>
            </a:lvl9pPr>
          </a:lstStyle>
          <a:p>
            <a:r>
              <a:rPr lang="en-US"/>
              <a:t>Click to edit Master subtitle style</a:t>
            </a:r>
          </a:p>
        </p:txBody>
      </p:sp>
      <p:sp>
        <p:nvSpPr>
          <p:cNvPr id="4" name="Date Placeholder 3">
            <a:extLst>
              <a:ext uri="{FF2B5EF4-FFF2-40B4-BE49-F238E27FC236}">
                <a16:creationId xmlns:a16="http://schemas.microsoft.com/office/drawing/2014/main" id="{58260E36-E4C2-DCAB-4730-427C7B8D7297}"/>
              </a:ext>
            </a:extLst>
          </p:cNvPr>
          <p:cNvSpPr>
            <a:spLocks noGrp="1"/>
          </p:cNvSpPr>
          <p:nvPr>
            <p:ph type="dt" sz="half" idx="10"/>
          </p:nvPr>
        </p:nvSpPr>
        <p:spPr>
          <a:xfrm>
            <a:off x="628650" y="6356353"/>
            <a:ext cx="2057400" cy="365125"/>
          </a:xfrm>
          <a:prstGeom prst="rect">
            <a:avLst/>
          </a:prstGeom>
        </p:spPr>
        <p:txBody>
          <a:bodyPr/>
          <a:lstStyle/>
          <a:p>
            <a:fld id="{5E55F872-733F-D44F-A31F-5579FC2B133D}" type="datetimeFigureOut">
              <a:rPr lang="en-US" smtClean="0"/>
              <a:t>10/7/2026</a:t>
            </a:fld>
            <a:endParaRPr lang="en-US"/>
          </a:p>
        </p:txBody>
      </p:sp>
      <p:sp>
        <p:nvSpPr>
          <p:cNvPr id="5" name="Footer Placeholder 4">
            <a:extLst>
              <a:ext uri="{FF2B5EF4-FFF2-40B4-BE49-F238E27FC236}">
                <a16:creationId xmlns:a16="http://schemas.microsoft.com/office/drawing/2014/main" id="{9F35D6CB-1F74-A2D8-7FD0-730E79FF921A}"/>
              </a:ext>
            </a:extLst>
          </p:cNvPr>
          <p:cNvSpPr>
            <a:spLocks noGrp="1"/>
          </p:cNvSpPr>
          <p:nvPr>
            <p:ph type="ftr" sz="quarter" idx="11"/>
          </p:nvPr>
        </p:nvSpPr>
        <p:spPr>
          <a:xfrm>
            <a:off x="3028950" y="6356353"/>
            <a:ext cx="30861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1EC30FBF-9243-7B56-7ACC-A639A2790010}"/>
              </a:ext>
            </a:extLst>
          </p:cNvPr>
          <p:cNvSpPr>
            <a:spLocks noGrp="1"/>
          </p:cNvSpPr>
          <p:nvPr>
            <p:ph type="sldNum" sz="quarter" idx="12"/>
          </p:nvPr>
        </p:nvSpPr>
        <p:spPr>
          <a:xfrm>
            <a:off x="6457950" y="6356353"/>
            <a:ext cx="2057400" cy="365125"/>
          </a:xfrm>
          <a:prstGeom prst="rect">
            <a:avLst/>
          </a:prstGeom>
        </p:spPr>
        <p:txBody>
          <a:bodyPr/>
          <a:lstStyle/>
          <a:p>
            <a:fld id="{49523881-4E6F-7345-B8DA-55BFEF0AB71A}" type="slidenum">
              <a:rPr lang="en-US" smtClean="0"/>
              <a:t>‹#›</a:t>
            </a:fld>
            <a:endParaRPr lang="en-US"/>
          </a:p>
        </p:txBody>
      </p:sp>
    </p:spTree>
    <p:extLst>
      <p:ext uri="{BB962C8B-B14F-4D97-AF65-F5344CB8AC3E}">
        <p14:creationId xmlns:p14="http://schemas.microsoft.com/office/powerpoint/2010/main" val="18299776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1_Top Right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850296" y="211756"/>
            <a:ext cx="4119769" cy="556592"/>
          </a:xfrm>
        </p:spPr>
        <p:txBody>
          <a:bodyPr anchor="b">
            <a:normAutofit/>
          </a:bodyPr>
          <a:lstStyle>
            <a:lvl1pPr algn="ctr">
              <a:defRPr sz="2800" b="0">
                <a:latin typeface="Arial" panose="020B0604020202020204" pitchFamily="34" charset="0"/>
                <a:cs typeface="Arial" panose="020B0604020202020204" pitchFamily="34" charset="0"/>
              </a:defRPr>
            </a:lvl1pPr>
          </a:lstStyle>
          <a:p>
            <a:r>
              <a:rPr lang="en-US"/>
              <a:t>Click to edit title</a:t>
            </a:r>
          </a:p>
        </p:txBody>
      </p:sp>
      <p:sp>
        <p:nvSpPr>
          <p:cNvPr id="9" name="Slide Number Placeholder 4">
            <a:extLst>
              <a:ext uri="{FF2B5EF4-FFF2-40B4-BE49-F238E27FC236}">
                <a16:creationId xmlns:a16="http://schemas.microsoft.com/office/drawing/2014/main" id="{89850D0C-5987-7AC9-CFD7-81D4FA319247}"/>
              </a:ext>
            </a:extLst>
          </p:cNvPr>
          <p:cNvSpPr>
            <a:spLocks noGrp="1"/>
          </p:cNvSpPr>
          <p:nvPr>
            <p:ph type="sldNum" sz="quarter" idx="12"/>
          </p:nvPr>
        </p:nvSpPr>
        <p:spPr>
          <a:xfrm>
            <a:off x="8515350" y="6472997"/>
            <a:ext cx="454715" cy="365125"/>
          </a:xfrm>
          <a:prstGeom prst="rect">
            <a:avLst/>
          </a:prstGeom>
        </p:spPr>
        <p:txBody>
          <a:bodyPr/>
          <a:lstStyle/>
          <a:p>
            <a:fld id="{0984DBB2-5C19-4849-9AA1-60424869F80F}" type="slidenum">
              <a:rPr lang="en-US" smtClean="0"/>
              <a:t>‹#›</a:t>
            </a:fld>
            <a:endParaRPr lang="en-US"/>
          </a:p>
        </p:txBody>
      </p:sp>
      <p:cxnSp>
        <p:nvCxnSpPr>
          <p:cNvPr id="10" name="Straight Connector 9">
            <a:extLst>
              <a:ext uri="{FF2B5EF4-FFF2-40B4-BE49-F238E27FC236}">
                <a16:creationId xmlns:a16="http://schemas.microsoft.com/office/drawing/2014/main" id="{209B6075-9256-0E09-5846-0046BA55B3A6}"/>
              </a:ext>
            </a:extLst>
          </p:cNvPr>
          <p:cNvCxnSpPr>
            <a:cxnSpLocks/>
          </p:cNvCxnSpPr>
          <p:nvPr userDrawn="1"/>
        </p:nvCxnSpPr>
        <p:spPr>
          <a:xfrm>
            <a:off x="2103438" y="6456584"/>
            <a:ext cx="7040563" cy="0"/>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1DF49641-5467-4238-F050-62398D1990AF}"/>
              </a:ext>
            </a:extLst>
          </p:cNvPr>
          <p:cNvSpPr/>
          <p:nvPr userDrawn="1"/>
        </p:nvSpPr>
        <p:spPr>
          <a:xfrm>
            <a:off x="0" y="6451747"/>
            <a:ext cx="1256348" cy="406253"/>
          </a:xfrm>
          <a:prstGeom prst="rect">
            <a:avLst/>
          </a:prstGeom>
          <a:solidFill>
            <a:srgbClr val="1F55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396259F7-3338-5E15-2A7E-142970104DA3}"/>
              </a:ext>
            </a:extLst>
          </p:cNvPr>
          <p:cNvPicPr>
            <a:picLocks noChangeAspect="1"/>
          </p:cNvPicPr>
          <p:nvPr userDrawn="1"/>
        </p:nvPicPr>
        <p:blipFill>
          <a:blip r:embed="rId2"/>
          <a:stretch>
            <a:fillRect/>
          </a:stretch>
        </p:blipFill>
        <p:spPr>
          <a:xfrm>
            <a:off x="160020" y="6518056"/>
            <a:ext cx="822960" cy="263968"/>
          </a:xfrm>
          <a:prstGeom prst="rect">
            <a:avLst/>
          </a:prstGeom>
        </p:spPr>
      </p:pic>
      <p:sp>
        <p:nvSpPr>
          <p:cNvPr id="13" name="TextBox 12">
            <a:extLst>
              <a:ext uri="{FF2B5EF4-FFF2-40B4-BE49-F238E27FC236}">
                <a16:creationId xmlns:a16="http://schemas.microsoft.com/office/drawing/2014/main" id="{6E2F22AB-B330-69A7-04BF-78D82653F5E5}"/>
              </a:ext>
            </a:extLst>
          </p:cNvPr>
          <p:cNvSpPr txBox="1"/>
          <p:nvPr userDrawn="1"/>
        </p:nvSpPr>
        <p:spPr>
          <a:xfrm>
            <a:off x="3860633" y="6524405"/>
            <a:ext cx="3235181" cy="246221"/>
          </a:xfrm>
          <a:prstGeom prst="rect">
            <a:avLst/>
          </a:prstGeom>
          <a:noFill/>
        </p:spPr>
        <p:txBody>
          <a:bodyPr wrap="none" rtlCol="0">
            <a:spAutoFit/>
          </a:bodyPr>
          <a:lstStyle/>
          <a:p>
            <a:r>
              <a:rPr lang="en-US" sz="1000" b="0">
                <a:solidFill>
                  <a:srgbClr val="1471BA"/>
                </a:solidFill>
                <a:latin typeface="Arial" panose="020B0604020202020204" pitchFamily="34" charset="0"/>
                <a:cs typeface="Arial" panose="020B0604020202020204" pitchFamily="34" charset="0"/>
              </a:rPr>
              <a:t>Learn more about BRICS at: </a:t>
            </a:r>
            <a:r>
              <a:rPr lang="en-US" sz="1000" b="1" u="sng">
                <a:solidFill>
                  <a:srgbClr val="1471BA"/>
                </a:solidFill>
                <a:latin typeface="Arial" panose="020B0604020202020204" pitchFamily="34" charset="0"/>
                <a:cs typeface="Arial" panose="020B0604020202020204" pitchFamily="34" charset="0"/>
              </a:rPr>
              <a:t>https://brics.cit.nih.gov</a:t>
            </a:r>
          </a:p>
        </p:txBody>
      </p:sp>
      <p:sp>
        <p:nvSpPr>
          <p:cNvPr id="14" name="Parallelogram 13">
            <a:extLst>
              <a:ext uri="{FF2B5EF4-FFF2-40B4-BE49-F238E27FC236}">
                <a16:creationId xmlns:a16="http://schemas.microsoft.com/office/drawing/2014/main" id="{60B8EDD9-4833-18C9-3E33-C9A3F22C7C6D}"/>
              </a:ext>
            </a:extLst>
          </p:cNvPr>
          <p:cNvSpPr/>
          <p:nvPr userDrawn="1"/>
        </p:nvSpPr>
        <p:spPr>
          <a:xfrm>
            <a:off x="1104265" y="6446838"/>
            <a:ext cx="1364615" cy="411162"/>
          </a:xfrm>
          <a:prstGeom prst="parallelogram">
            <a:avLst/>
          </a:prstGeom>
          <a:solidFill>
            <a:srgbClr val="1A80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5405A211-F0C9-F146-7932-D47ABE3C0BEA}"/>
              </a:ext>
            </a:extLst>
          </p:cNvPr>
          <p:cNvPicPr>
            <a:picLocks noChangeAspect="1"/>
          </p:cNvPicPr>
          <p:nvPr userDrawn="1"/>
        </p:nvPicPr>
        <p:blipFill>
          <a:blip r:embed="rId3"/>
          <a:stretch>
            <a:fillRect/>
          </a:stretch>
        </p:blipFill>
        <p:spPr>
          <a:xfrm>
            <a:off x="1311593" y="6520822"/>
            <a:ext cx="914400" cy="272717"/>
          </a:xfrm>
          <a:prstGeom prst="rect">
            <a:avLst/>
          </a:prstGeom>
        </p:spPr>
      </p:pic>
      <p:pic>
        <p:nvPicPr>
          <p:cNvPr id="16" name="Picture 15" descr="A yellow and black logo&#10;&#10;Description automatically generated">
            <a:extLst>
              <a:ext uri="{FF2B5EF4-FFF2-40B4-BE49-F238E27FC236}">
                <a16:creationId xmlns:a16="http://schemas.microsoft.com/office/drawing/2014/main" id="{06F07A2D-EFD7-E9A3-D1F8-0EDE8B991B38}"/>
              </a:ext>
            </a:extLst>
          </p:cNvPr>
          <p:cNvPicPr>
            <a:picLocks noChangeAspect="1"/>
          </p:cNvPicPr>
          <p:nvPr userDrawn="1"/>
        </p:nvPicPr>
        <p:blipFill>
          <a:blip r:embed="rId4"/>
          <a:stretch>
            <a:fillRect/>
          </a:stretch>
        </p:blipFill>
        <p:spPr>
          <a:xfrm flipV="1">
            <a:off x="3710940" y="6560993"/>
            <a:ext cx="169378" cy="187325"/>
          </a:xfrm>
          <a:prstGeom prst="rect">
            <a:avLst/>
          </a:prstGeom>
        </p:spPr>
      </p:pic>
    </p:spTree>
    <p:extLst>
      <p:ext uri="{BB962C8B-B14F-4D97-AF65-F5344CB8AC3E}">
        <p14:creationId xmlns:p14="http://schemas.microsoft.com/office/powerpoint/2010/main" val="42677922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2">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145431"/>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2575403"/>
            <a:ext cx="7886700" cy="360156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23" name="Picture 22" descr="A blue text on a black background&#10;&#10;Description automatically generated">
            <a:extLst>
              <a:ext uri="{FF2B5EF4-FFF2-40B4-BE49-F238E27FC236}">
                <a16:creationId xmlns:a16="http://schemas.microsoft.com/office/drawing/2014/main" id="{824360CA-314C-6AA5-EC65-141532907A55}"/>
              </a:ext>
            </a:extLst>
          </p:cNvPr>
          <p:cNvPicPr>
            <a:picLocks noChangeAspect="1"/>
          </p:cNvPicPr>
          <p:nvPr userDrawn="1"/>
        </p:nvPicPr>
        <p:blipFill>
          <a:blip r:embed="rId13"/>
          <a:stretch>
            <a:fillRect/>
          </a:stretch>
        </p:blipFill>
        <p:spPr>
          <a:xfrm>
            <a:off x="727393" y="125408"/>
            <a:ext cx="2997200" cy="457200"/>
          </a:xfrm>
          <a:prstGeom prst="rect">
            <a:avLst/>
          </a:prstGeom>
        </p:spPr>
      </p:pic>
    </p:spTree>
    <p:extLst>
      <p:ext uri="{BB962C8B-B14F-4D97-AF65-F5344CB8AC3E}">
        <p14:creationId xmlns:p14="http://schemas.microsoft.com/office/powerpoint/2010/main" val="3803448304"/>
      </p:ext>
    </p:extLst>
  </p:cSld>
  <p:clrMap bg1="lt1" tx1="dk1" bg2="lt2" tx2="dk2" accent1="accent1" accent2="accent2" accent3="accent3" accent4="accent4" accent5="accent5" accent6="accent6" hlink="hlink" folHlink="folHlink"/>
  <p:sldLayoutIdLst>
    <p:sldLayoutId id="2147483724" r:id="rId1"/>
    <p:sldLayoutId id="2147483725" r:id="rId2"/>
    <p:sldLayoutId id="2147483726" r:id="rId3"/>
    <p:sldLayoutId id="2147483727" r:id="rId4"/>
    <p:sldLayoutId id="2147483728" r:id="rId5"/>
    <p:sldLayoutId id="2147483729" r:id="rId6"/>
    <p:sldLayoutId id="2147483730" r:id="rId7"/>
    <p:sldLayoutId id="2147483732" r:id="rId8"/>
    <p:sldLayoutId id="2147483733" r:id="rId9"/>
    <p:sldLayoutId id="2147483722" r:id="rId10"/>
  </p:sldLayoutIdLst>
  <p:txStyles>
    <p:titleStyle>
      <a:lvl1pPr algn="l" defTabSz="914400" rtl="0" eaLnBrk="1" latinLnBrk="0" hangingPunct="1">
        <a:lnSpc>
          <a:spcPct val="90000"/>
        </a:lnSpc>
        <a:spcBef>
          <a:spcPct val="0"/>
        </a:spcBef>
        <a:buNone/>
        <a:defRPr sz="3600"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3.png"/><Relationship Id="rId7"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9.xml"/><Relationship Id="rId6" Type="http://schemas.openxmlformats.org/officeDocument/2006/relationships/image" Target="../media/image12.png"/><Relationship Id="rId5" Type="http://schemas.openxmlformats.org/officeDocument/2006/relationships/image" Target="../media/image11.png"/><Relationship Id="rId10" Type="http://schemas.openxmlformats.org/officeDocument/2006/relationships/image" Target="../media/image16.png"/><Relationship Id="rId4" Type="http://schemas.openxmlformats.org/officeDocument/2006/relationships/image" Target="../media/image10.png"/><Relationship Id="rId9" Type="http://schemas.openxmlformats.org/officeDocument/2006/relationships/image" Target="../media/image15.png"/></Relationships>
</file>

<file path=ppt/slides/_rels/slide2.xml.rels><?xml version="1.0" encoding="UTF-8" standalone="yes"?>
<Relationships xmlns="http://schemas.openxmlformats.org/package/2006/relationships"><Relationship Id="rId2" Type="http://schemas.openxmlformats.org/officeDocument/2006/relationships/hyperlink" Target="https://brics.cit.nih.gov/demo"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openxmlformats.org/officeDocument/2006/relationships/image" Target="../media/image22.emf"/><Relationship Id="rId3" Type="http://schemas.microsoft.com/office/2007/relationships/hdphoto" Target="../media/hdphoto1.wdp"/><Relationship Id="rId7" Type="http://schemas.openxmlformats.org/officeDocument/2006/relationships/hyperlink" Target="https://dash.nichd.nih.gov/" TargetMode="External"/><Relationship Id="rId2" Type="http://schemas.openxmlformats.org/officeDocument/2006/relationships/image" Target="../media/image18.png"/><Relationship Id="rId1" Type="http://schemas.openxmlformats.org/officeDocument/2006/relationships/slideLayout" Target="../slideLayouts/slideLayout3.xml"/><Relationship Id="rId6" Type="http://schemas.openxmlformats.org/officeDocument/2006/relationships/image" Target="../media/image21.svg"/><Relationship Id="rId5" Type="http://schemas.openxmlformats.org/officeDocument/2006/relationships/image" Target="../media/image20.svg"/><Relationship Id="rId10" Type="http://schemas.openxmlformats.org/officeDocument/2006/relationships/image" Target="../media/image14.png"/><Relationship Id="rId4" Type="http://schemas.openxmlformats.org/officeDocument/2006/relationships/image" Target="../media/image19.png"/><Relationship Id="rId9" Type="http://schemas.openxmlformats.org/officeDocument/2006/relationships/image" Target="../media/image23.emf"/></Relationships>
</file>

<file path=ppt/slides/_rels/slide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25.svg"/><Relationship Id="rId3" Type="http://schemas.openxmlformats.org/officeDocument/2006/relationships/diagramLayout" Target="../diagrams/layout1.xml"/><Relationship Id="rId7" Type="http://schemas.openxmlformats.org/officeDocument/2006/relationships/image" Target="../media/image24.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11" Type="http://schemas.openxmlformats.org/officeDocument/2006/relationships/image" Target="../media/image28.svg"/><Relationship Id="rId5" Type="http://schemas.openxmlformats.org/officeDocument/2006/relationships/diagramColors" Target="../diagrams/colors1.xml"/><Relationship Id="rId10" Type="http://schemas.openxmlformats.org/officeDocument/2006/relationships/image" Target="../media/image27.svg"/><Relationship Id="rId4" Type="http://schemas.openxmlformats.org/officeDocument/2006/relationships/diagramQuickStyle" Target="../diagrams/quickStyle1.xml"/><Relationship Id="rId9" Type="http://schemas.openxmlformats.org/officeDocument/2006/relationships/image" Target="../media/image26.sv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10.xml.rels><?xml version="1.0" encoding="UTF-8" standalone="yes"?>
<Relationships xmlns="http://schemas.openxmlformats.org/package/2006/relationships"><Relationship Id="rId3" Type="http://schemas.openxmlformats.org/officeDocument/2006/relationships/image" Target="../media/image32.svg"/><Relationship Id="rId2" Type="http://schemas.openxmlformats.org/officeDocument/2006/relationships/image" Target="../media/image31.png"/><Relationship Id="rId1" Type="http://schemas.openxmlformats.org/officeDocument/2006/relationships/slideLayout" Target="../slideLayouts/slideLayout2.xml"/><Relationship Id="rId5" Type="http://schemas.openxmlformats.org/officeDocument/2006/relationships/image" Target="../media/image34.png"/><Relationship Id="rId4" Type="http://schemas.openxmlformats.org/officeDocument/2006/relationships/image" Target="../media/image33.png"/></Relationships>
</file>

<file path=ppt/slides/_rels/slide11.xml.rels><?xml version="1.0" encoding="UTF-8" standalone="yes"?>
<Relationships xmlns="http://schemas.openxmlformats.org/package/2006/relationships"><Relationship Id="rId3" Type="http://schemas.openxmlformats.org/officeDocument/2006/relationships/image" Target="../media/image35.sv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56F80B5-3CBE-2640-6B7F-AEF77DADCC2B}"/>
              </a:ext>
            </a:extLst>
          </p:cNvPr>
          <p:cNvSpPr txBox="1"/>
          <p:nvPr/>
        </p:nvSpPr>
        <p:spPr>
          <a:xfrm>
            <a:off x="244394" y="4754513"/>
            <a:ext cx="6295411"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white"/>
                </a:solidFill>
                <a:effectLst/>
                <a:uLnTx/>
                <a:uFillTx/>
                <a:latin typeface="Arial" panose="020B0604020202020204" pitchFamily="34" charset="0"/>
                <a:ea typeface="Roboto Medium" panose="02000000000000000000" pitchFamily="2" charset="0"/>
                <a:cs typeface="Arial" panose="020B0604020202020204" pitchFamily="34" charset="0"/>
              </a:rPr>
              <a:t>Biomedical Research Informatics Computing System (BRICS) </a:t>
            </a:r>
          </a:p>
        </p:txBody>
      </p:sp>
      <p:pic>
        <p:nvPicPr>
          <p:cNvPr id="11" name="Picture 10" descr="A logo for a company&#10;&#10;Description automatically generated">
            <a:extLst>
              <a:ext uri="{FF2B5EF4-FFF2-40B4-BE49-F238E27FC236}">
                <a16:creationId xmlns:a16="http://schemas.microsoft.com/office/drawing/2014/main" id="{89158319-34BC-FA31-671D-7FEC6B30F71B}"/>
              </a:ext>
            </a:extLst>
          </p:cNvPr>
          <p:cNvPicPr>
            <a:picLocks noChangeAspect="1"/>
          </p:cNvPicPr>
          <p:nvPr/>
        </p:nvPicPr>
        <p:blipFill>
          <a:blip r:embed="rId4"/>
          <a:stretch>
            <a:fillRect/>
          </a:stretch>
        </p:blipFill>
        <p:spPr>
          <a:xfrm>
            <a:off x="7860175" y="5044693"/>
            <a:ext cx="1096259" cy="404524"/>
          </a:xfrm>
          <a:prstGeom prst="rect">
            <a:avLst/>
          </a:prstGeom>
        </p:spPr>
      </p:pic>
      <p:pic>
        <p:nvPicPr>
          <p:cNvPr id="15" name="Picture 14" descr="A black and white logo&#10;&#10;Description automatically generated">
            <a:extLst>
              <a:ext uri="{FF2B5EF4-FFF2-40B4-BE49-F238E27FC236}">
                <a16:creationId xmlns:a16="http://schemas.microsoft.com/office/drawing/2014/main" id="{C38E777C-D5EE-1337-849C-3A95C736BB13}"/>
              </a:ext>
            </a:extLst>
          </p:cNvPr>
          <p:cNvPicPr>
            <a:picLocks noChangeAspect="1"/>
          </p:cNvPicPr>
          <p:nvPr/>
        </p:nvPicPr>
        <p:blipFill>
          <a:blip r:embed="rId5"/>
          <a:stretch>
            <a:fillRect/>
          </a:stretch>
        </p:blipFill>
        <p:spPr>
          <a:xfrm>
            <a:off x="7188962" y="2558579"/>
            <a:ext cx="1721976" cy="399574"/>
          </a:xfrm>
          <a:prstGeom prst="rect">
            <a:avLst/>
          </a:prstGeom>
        </p:spPr>
      </p:pic>
      <p:pic>
        <p:nvPicPr>
          <p:cNvPr id="23" name="Picture 22" descr="A blue and white sign with white text&#10;&#10;Description automatically generated">
            <a:extLst>
              <a:ext uri="{FF2B5EF4-FFF2-40B4-BE49-F238E27FC236}">
                <a16:creationId xmlns:a16="http://schemas.microsoft.com/office/drawing/2014/main" id="{6A9BDBE6-80F9-117A-048F-4C49EDDDD87E}"/>
              </a:ext>
            </a:extLst>
          </p:cNvPr>
          <p:cNvPicPr>
            <a:picLocks noChangeAspect="1"/>
          </p:cNvPicPr>
          <p:nvPr/>
        </p:nvPicPr>
        <p:blipFill>
          <a:blip r:embed="rId6"/>
          <a:stretch>
            <a:fillRect/>
          </a:stretch>
        </p:blipFill>
        <p:spPr>
          <a:xfrm>
            <a:off x="3929190" y="5151299"/>
            <a:ext cx="3248440" cy="1299376"/>
          </a:xfrm>
          <a:prstGeom prst="rect">
            <a:avLst/>
          </a:prstGeom>
        </p:spPr>
      </p:pic>
      <p:sp>
        <p:nvSpPr>
          <p:cNvPr id="3" name="TextBox 2">
            <a:extLst>
              <a:ext uri="{FF2B5EF4-FFF2-40B4-BE49-F238E27FC236}">
                <a16:creationId xmlns:a16="http://schemas.microsoft.com/office/drawing/2014/main" id="{C27B5DED-6639-C2BE-D3E2-B6609F47AACF}"/>
              </a:ext>
            </a:extLst>
          </p:cNvPr>
          <p:cNvSpPr txBox="1"/>
          <p:nvPr/>
        </p:nvSpPr>
        <p:spPr>
          <a:xfrm>
            <a:off x="233062" y="1107273"/>
            <a:ext cx="6752307" cy="5078313"/>
          </a:xfrm>
          <a:prstGeom prst="rect">
            <a:avLst/>
          </a:prstGeom>
          <a:noFill/>
        </p:spPr>
        <p:txBody>
          <a:bodyPr wrap="square">
            <a:spAutoFit/>
          </a:bodyPr>
          <a:lstStyle/>
          <a:p>
            <a:pPr lvl="0">
              <a:defRPr/>
            </a:pPr>
            <a:r>
              <a:rPr lang="en-US" sz="3600" b="1" dirty="0">
                <a:solidFill>
                  <a:prstClr val="white"/>
                </a:solidFill>
                <a:latin typeface="Arial" panose="020B0604020202020204" pitchFamily="34" charset="0"/>
                <a:ea typeface="Roboto Medium" panose="02000000000000000000" pitchFamily="2" charset="0"/>
                <a:cs typeface="Arial" panose="020B0604020202020204" pitchFamily="34" charset="0"/>
              </a:rPr>
              <a:t>BRICS CoP October Seminar</a:t>
            </a:r>
            <a:endParaRPr kumimoji="0" lang="en-US" sz="1800" b="1" i="0" u="none" strike="noStrike" kern="1200" cap="none" spc="0" normalizeH="0" baseline="0" noProof="0" dirty="0">
              <a:ln>
                <a:noFill/>
              </a:ln>
              <a:solidFill>
                <a:prstClr val="white"/>
              </a:solidFill>
              <a:effectLst/>
              <a:uLnTx/>
              <a:uFillTx/>
              <a:latin typeface="Arial" panose="020B0604020202020204" pitchFamily="34" charset="0"/>
              <a:ea typeface="Roboto Medium" panose="02000000000000000000" pitchFamily="2"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white"/>
              </a:solidFill>
              <a:effectLst/>
              <a:uLnTx/>
              <a:uFillTx/>
              <a:latin typeface="Arial" panose="020B0604020202020204" pitchFamily="34" charset="0"/>
              <a:ea typeface="Roboto Medium" panose="02000000000000000000" pitchFamily="2"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Arial" panose="020B0604020202020204" pitchFamily="34" charset="0"/>
                <a:ea typeface="Roboto Medium" panose="02000000000000000000" pitchFamily="2" charset="0"/>
                <a:cs typeface="Arial" panose="020B060402020202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Arial" panose="020B0604020202020204" pitchFamily="34" charset="0"/>
                <a:ea typeface="Roboto Medium" panose="02000000000000000000" pitchFamily="2" charset="0"/>
                <a:cs typeface="Arial" panose="020B0604020202020204" pitchFamily="34" charset="0"/>
              </a:rPr>
              <a:t>Evolving BRICS Ecosystem</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white"/>
              </a:solidFill>
              <a:effectLst/>
              <a:uLnTx/>
              <a:uFillTx/>
              <a:latin typeface="Arial" panose="020B0604020202020204" pitchFamily="34" charset="0"/>
              <a:ea typeface="Roboto Medium" panose="02000000000000000000" pitchFamily="2"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Arial" panose="020B0604020202020204" pitchFamily="34" charset="0"/>
                <a:ea typeface="Roboto Medium" panose="02000000000000000000" pitchFamily="2" charset="0"/>
                <a:cs typeface="Arial" panose="020B0604020202020204" pitchFamily="34" charset="0"/>
              </a:rPr>
              <a:t>AI Integration with Query Tool</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white"/>
              </a:solidFill>
              <a:effectLst/>
              <a:uLnTx/>
              <a:uFillTx/>
              <a:latin typeface="Arial" panose="020B0604020202020204" pitchFamily="34" charset="0"/>
              <a:ea typeface="Roboto Medium" panose="02000000000000000000" pitchFamily="2"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Arial" panose="020B0604020202020204" pitchFamily="34" charset="0"/>
                <a:ea typeface="Roboto Medium" panose="02000000000000000000" pitchFamily="2" charset="0"/>
                <a:cs typeface="Arial" panose="020B0604020202020204" pitchFamily="34" charset="0"/>
              </a:rPr>
              <a:t>BRICS Data Analysis Using “R” Programming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white"/>
              </a:solidFill>
              <a:effectLst/>
              <a:uLnTx/>
              <a:uFillTx/>
              <a:latin typeface="Arial" panose="020B0604020202020204" pitchFamily="34" charset="0"/>
              <a:ea typeface="Roboto Medium" panose="02000000000000000000" pitchFamily="2"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Arial" panose="020B0604020202020204" pitchFamily="34" charset="0"/>
                <a:ea typeface="Roboto Medium" panose="02000000000000000000" pitchFamily="2" charset="0"/>
                <a:cs typeface="Arial" panose="020B060402020202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white"/>
              </a:solidFill>
              <a:effectLst/>
              <a:uLnTx/>
              <a:uFillTx/>
              <a:latin typeface="Arial" panose="020B0604020202020204" pitchFamily="34" charset="0"/>
              <a:ea typeface="Roboto Medium" panose="02000000000000000000" pitchFamily="2"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white"/>
              </a:solidFill>
              <a:effectLst/>
              <a:uLnTx/>
              <a:uFillTx/>
              <a:latin typeface="Arial" panose="020B0604020202020204" pitchFamily="34" charset="0"/>
              <a:ea typeface="Roboto Medium" panose="02000000000000000000" pitchFamily="2"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white"/>
              </a:solidFill>
              <a:effectLst/>
              <a:uLnTx/>
              <a:uFillTx/>
              <a:latin typeface="Arial" panose="020B0604020202020204" pitchFamily="34" charset="0"/>
              <a:ea typeface="Roboto Medium" panose="02000000000000000000" pitchFamily="2"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white"/>
              </a:solidFill>
              <a:effectLst/>
              <a:uLnTx/>
              <a:uFillTx/>
              <a:latin typeface="Arial" panose="020B0604020202020204" pitchFamily="34" charset="0"/>
              <a:ea typeface="Roboto Medium" panose="02000000000000000000" pitchFamily="2"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white"/>
              </a:solidFill>
              <a:effectLst/>
              <a:uLnTx/>
              <a:uFillTx/>
              <a:latin typeface="Arial" panose="020B0604020202020204" pitchFamily="34" charset="0"/>
              <a:ea typeface="Roboto Medium" panose="02000000000000000000" pitchFamily="2"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white"/>
              </a:solidFill>
              <a:effectLst/>
              <a:uLnTx/>
              <a:uFillTx/>
              <a:latin typeface="Arial" panose="020B0604020202020204" pitchFamily="34" charset="0"/>
              <a:ea typeface="Roboto Medium" panose="02000000000000000000" pitchFamily="2"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Arial" panose="020B0604020202020204" pitchFamily="34" charset="0"/>
                <a:ea typeface="Roboto Medium" panose="02000000000000000000" pitchFamily="2" charset="0"/>
                <a:cs typeface="Arial" panose="020B0604020202020204" pitchFamily="34" charset="0"/>
              </a:rPr>
              <a:t> </a:t>
            </a:r>
          </a:p>
        </p:txBody>
      </p:sp>
      <p:sp>
        <p:nvSpPr>
          <p:cNvPr id="12" name="TextBox 11">
            <a:extLst>
              <a:ext uri="{FF2B5EF4-FFF2-40B4-BE49-F238E27FC236}">
                <a16:creationId xmlns:a16="http://schemas.microsoft.com/office/drawing/2014/main" id="{C56F80B5-3CBE-2640-6B7F-AEF77DADCC2B}"/>
              </a:ext>
            </a:extLst>
          </p:cNvPr>
          <p:cNvSpPr txBox="1"/>
          <p:nvPr/>
        </p:nvSpPr>
        <p:spPr>
          <a:xfrm>
            <a:off x="244394" y="5093067"/>
            <a:ext cx="6295411"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Arial" panose="020B0604020202020204" pitchFamily="34" charset="0"/>
                <a:ea typeface="Roboto Medium" panose="02000000000000000000" pitchFamily="2" charset="0"/>
                <a:cs typeface="Arial" panose="020B0604020202020204" pitchFamily="34" charset="0"/>
              </a:rPr>
              <a:t>October 7</a:t>
            </a:r>
            <a:r>
              <a:rPr kumimoji="0" lang="en-US" sz="1400" b="1" i="0" u="none" strike="noStrike" kern="1200" cap="none" spc="0" normalizeH="0" baseline="30000" noProof="0" dirty="0">
                <a:ln>
                  <a:noFill/>
                </a:ln>
                <a:solidFill>
                  <a:prstClr val="white"/>
                </a:solidFill>
                <a:effectLst/>
                <a:uLnTx/>
                <a:uFillTx/>
                <a:latin typeface="Arial" panose="020B0604020202020204" pitchFamily="34" charset="0"/>
                <a:ea typeface="Roboto Medium" panose="02000000000000000000" pitchFamily="2" charset="0"/>
                <a:cs typeface="Arial" panose="020B0604020202020204" pitchFamily="34" charset="0"/>
              </a:rPr>
              <a:t>th</a:t>
            </a:r>
            <a:r>
              <a:rPr kumimoji="0" lang="en-US" sz="1400" b="1" i="0" u="none" strike="noStrike" kern="1200" cap="none" spc="0" normalizeH="0" baseline="0" noProof="0" dirty="0">
                <a:ln>
                  <a:noFill/>
                </a:ln>
                <a:solidFill>
                  <a:prstClr val="white"/>
                </a:solidFill>
                <a:effectLst/>
                <a:uLnTx/>
                <a:uFillTx/>
                <a:latin typeface="Arial" panose="020B0604020202020204" pitchFamily="34" charset="0"/>
                <a:ea typeface="Roboto Medium" panose="02000000000000000000" pitchFamily="2" charset="0"/>
                <a:cs typeface="Arial" panose="020B0604020202020204" pitchFamily="34" charset="0"/>
              </a:rPr>
              <a:t>, 2026</a:t>
            </a:r>
          </a:p>
        </p:txBody>
      </p:sp>
      <p:pic>
        <p:nvPicPr>
          <p:cNvPr id="2" name="Picture 1" descr="Logo&#10;&#10;AI-generated content may be incorrect.">
            <a:extLst>
              <a:ext uri="{FF2B5EF4-FFF2-40B4-BE49-F238E27FC236}">
                <a16:creationId xmlns:a16="http://schemas.microsoft.com/office/drawing/2014/main" id="{A261681E-11ED-2E66-9968-3D3B35BED37B}"/>
              </a:ext>
            </a:extLst>
          </p:cNvPr>
          <p:cNvPicPr>
            <a:picLocks noChangeAspect="1"/>
          </p:cNvPicPr>
          <p:nvPr/>
        </p:nvPicPr>
        <p:blipFill>
          <a:blip r:embed="rId7"/>
          <a:stretch>
            <a:fillRect/>
          </a:stretch>
        </p:blipFill>
        <p:spPr>
          <a:xfrm>
            <a:off x="7240934" y="796101"/>
            <a:ext cx="1787026" cy="844652"/>
          </a:xfrm>
          <a:prstGeom prst="rect">
            <a:avLst/>
          </a:prstGeom>
        </p:spPr>
      </p:pic>
      <p:pic>
        <p:nvPicPr>
          <p:cNvPr id="8" name="Picture 7">
            <a:extLst>
              <a:ext uri="{FF2B5EF4-FFF2-40B4-BE49-F238E27FC236}">
                <a16:creationId xmlns:a16="http://schemas.microsoft.com/office/drawing/2014/main" id="{BB7EA3EF-87F8-4017-3D98-1E3BBEE85292}"/>
              </a:ext>
              <a:ext uri="{C183D7F6-B498-43B3-948B-1728B52AA6E4}">
                <adec:decorative xmlns:adec="http://schemas.microsoft.com/office/drawing/2017/decorative" val="1"/>
              </a:ext>
            </a:extLst>
          </p:cNvPr>
          <p:cNvPicPr>
            <a:picLocks noChangeAspect="1"/>
          </p:cNvPicPr>
          <p:nvPr/>
        </p:nvPicPr>
        <p:blipFill>
          <a:blip r:embed="rId8"/>
          <a:stretch>
            <a:fillRect/>
          </a:stretch>
        </p:blipFill>
        <p:spPr>
          <a:xfrm>
            <a:off x="6912345" y="3344480"/>
            <a:ext cx="2231655" cy="295890"/>
          </a:xfrm>
          <a:prstGeom prst="rect">
            <a:avLst/>
          </a:prstGeom>
        </p:spPr>
      </p:pic>
      <p:pic>
        <p:nvPicPr>
          <p:cNvPr id="6" name="Picture 5">
            <a:extLst>
              <a:ext uri="{FF2B5EF4-FFF2-40B4-BE49-F238E27FC236}">
                <a16:creationId xmlns:a16="http://schemas.microsoft.com/office/drawing/2014/main" id="{8CE13F58-AF33-A2E4-71E3-150831EB9572}"/>
              </a:ext>
            </a:extLst>
          </p:cNvPr>
          <p:cNvPicPr>
            <a:picLocks noChangeAspect="1"/>
          </p:cNvPicPr>
          <p:nvPr/>
        </p:nvPicPr>
        <p:blipFill>
          <a:blip r:embed="rId9"/>
          <a:stretch>
            <a:fillRect/>
          </a:stretch>
        </p:blipFill>
        <p:spPr>
          <a:xfrm>
            <a:off x="6985369" y="1753706"/>
            <a:ext cx="2141392" cy="602142"/>
          </a:xfrm>
          <a:prstGeom prst="rect">
            <a:avLst/>
          </a:prstGeom>
        </p:spPr>
      </p:pic>
      <p:pic>
        <p:nvPicPr>
          <p:cNvPr id="9" name="Picture 8">
            <a:extLst>
              <a:ext uri="{FF2B5EF4-FFF2-40B4-BE49-F238E27FC236}">
                <a16:creationId xmlns:a16="http://schemas.microsoft.com/office/drawing/2014/main" id="{B4E898AE-C8C3-230A-B4C7-282FFF286844}"/>
              </a:ext>
            </a:extLst>
          </p:cNvPr>
          <p:cNvPicPr>
            <a:picLocks noChangeAspect="1"/>
          </p:cNvPicPr>
          <p:nvPr/>
        </p:nvPicPr>
        <p:blipFill>
          <a:blip r:embed="rId10"/>
          <a:stretch>
            <a:fillRect/>
          </a:stretch>
        </p:blipFill>
        <p:spPr>
          <a:xfrm>
            <a:off x="7485764" y="3946785"/>
            <a:ext cx="1542196" cy="682217"/>
          </a:xfrm>
          <a:prstGeom prst="rect">
            <a:avLst/>
          </a:prstGeom>
        </p:spPr>
      </p:pic>
    </p:spTree>
    <p:extLst>
      <p:ext uri="{BB962C8B-B14F-4D97-AF65-F5344CB8AC3E}">
        <p14:creationId xmlns:p14="http://schemas.microsoft.com/office/powerpoint/2010/main" val="41446720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96272" y="261505"/>
            <a:ext cx="1534885" cy="488286"/>
          </a:xfrm>
        </p:spPr>
        <p:txBody>
          <a:bodyPr>
            <a:normAutofit/>
          </a:bodyPr>
          <a:lstStyle/>
          <a:p>
            <a:r>
              <a:rPr lang="en-US" sz="2400" b="1"/>
              <a:t>Logistics</a:t>
            </a:r>
          </a:p>
        </p:txBody>
      </p:sp>
      <p:graphicFrame>
        <p:nvGraphicFramePr>
          <p:cNvPr id="4" name="Table 3">
            <a:extLst>
              <a:ext uri="{FF2B5EF4-FFF2-40B4-BE49-F238E27FC236}">
                <a16:creationId xmlns:a16="http://schemas.microsoft.com/office/drawing/2014/main" id="{895EA99F-0BA0-7A2B-AB4B-FD7E7C2912BF}"/>
              </a:ext>
            </a:extLst>
          </p:cNvPr>
          <p:cNvGraphicFramePr>
            <a:graphicFrameLocks noGrp="1"/>
          </p:cNvGraphicFramePr>
          <p:nvPr>
            <p:extLst>
              <p:ext uri="{D42A27DB-BD31-4B8C-83A1-F6EECF244321}">
                <p14:modId xmlns:p14="http://schemas.microsoft.com/office/powerpoint/2010/main" val="3903826998"/>
              </p:ext>
            </p:extLst>
          </p:nvPr>
        </p:nvGraphicFramePr>
        <p:xfrm>
          <a:off x="706471" y="1426183"/>
          <a:ext cx="7824686" cy="3296920"/>
        </p:xfrm>
        <a:graphic>
          <a:graphicData uri="http://schemas.openxmlformats.org/drawingml/2006/table">
            <a:tbl>
              <a:tblPr firstRow="1" bandRow="1">
                <a:tableStyleId>{BDBED569-4797-4DF1-A0F4-6AAB3CD982D8}</a:tableStyleId>
              </a:tblPr>
              <a:tblGrid>
                <a:gridCol w="2284272">
                  <a:extLst>
                    <a:ext uri="{9D8B030D-6E8A-4147-A177-3AD203B41FA5}">
                      <a16:colId xmlns:a16="http://schemas.microsoft.com/office/drawing/2014/main" val="2184552630"/>
                    </a:ext>
                  </a:extLst>
                </a:gridCol>
                <a:gridCol w="5540414">
                  <a:extLst>
                    <a:ext uri="{9D8B030D-6E8A-4147-A177-3AD203B41FA5}">
                      <a16:colId xmlns:a16="http://schemas.microsoft.com/office/drawing/2014/main" val="678596651"/>
                    </a:ext>
                  </a:extLst>
                </a:gridCol>
              </a:tblGrid>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a:t>Audio/Video</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a:t>Please keep your microphone muted</a:t>
                      </a:r>
                    </a:p>
                  </a:txBody>
                  <a:tcPr/>
                </a:tc>
                <a:extLst>
                  <a:ext uri="{0D108BD9-81ED-4DB2-BD59-A6C34878D82A}">
                    <a16:rowId xmlns:a16="http://schemas.microsoft.com/office/drawing/2014/main" val="3389575049"/>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a:t>Recording </a:t>
                      </a:r>
                    </a:p>
                  </a:txBody>
                  <a:tcPr/>
                </a:tc>
                <a:tc>
                  <a:txBody>
                    <a:bodyPr/>
                    <a:lstStyle/>
                    <a:p>
                      <a:pPr marL="342900" lvl="0" indent="-342900">
                        <a:buFont typeface="Arial" panose="020B0604020202020204" pitchFamily="34" charset="0"/>
                        <a:buChar char="•"/>
                      </a:pPr>
                      <a:r>
                        <a:rPr lang="en-US" sz="1800"/>
                        <a:t>Today’s session will be recorded</a:t>
                      </a:r>
                    </a:p>
                    <a:p>
                      <a:pPr marL="342900" lvl="0" indent="-342900">
                        <a:buFont typeface="Arial" panose="020B0604020202020204" pitchFamily="34" charset="0"/>
                        <a:buChar char="•"/>
                      </a:pPr>
                      <a:r>
                        <a:rPr lang="en-US" sz="1800"/>
                        <a:t>Will be posted on the BRICS website: </a:t>
                      </a:r>
                      <a:r>
                        <a:rPr lang="en-US" sz="1800">
                          <a:hlinkClick r:id="rId2"/>
                        </a:rPr>
                        <a:t>https://brics.cit.nih.gov/demo</a:t>
                      </a:r>
                      <a:endParaRPr lang="en-US" sz="1800"/>
                    </a:p>
                    <a:p>
                      <a:pPr marL="342900" lvl="0" indent="-342900">
                        <a:buFont typeface="Arial" panose="020B0604020202020204" pitchFamily="34" charset="0"/>
                        <a:buChar char="•"/>
                      </a:pPr>
                      <a:endParaRPr lang="en-US" sz="1800" b="1" u="sng">
                        <a:solidFill>
                          <a:schemeClr val="accent1"/>
                        </a:solidFill>
                      </a:endParaRPr>
                    </a:p>
                  </a:txBody>
                  <a:tcPr/>
                </a:tc>
                <a:extLst>
                  <a:ext uri="{0D108BD9-81ED-4DB2-BD59-A6C34878D82A}">
                    <a16:rowId xmlns:a16="http://schemas.microsoft.com/office/drawing/2014/main" val="1882683668"/>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a:t>Questions &amp; Comments</a:t>
                      </a:r>
                    </a:p>
                  </a:txBody>
                  <a:tcPr/>
                </a:tc>
                <a:tc>
                  <a:txBody>
                    <a:bodyPr/>
                    <a:lstStyle/>
                    <a:p>
                      <a:pPr marL="342900" lvl="0" indent="-342900">
                        <a:buFont typeface="Arial" panose="020B0604020202020204" pitchFamily="34" charset="0"/>
                        <a:buChar char="•"/>
                      </a:pPr>
                      <a:r>
                        <a:rPr lang="en-US" sz="1800"/>
                        <a:t>We encourage your participation today</a:t>
                      </a:r>
                    </a:p>
                    <a:p>
                      <a:pPr marL="342900" lvl="0" indent="-342900">
                        <a:buFont typeface="Arial" panose="020B0604020202020204" pitchFamily="34" charset="0"/>
                        <a:buChar char="•"/>
                      </a:pPr>
                      <a:r>
                        <a:rPr lang="en-US" sz="1800"/>
                        <a:t>Please use the chat for questions &amp; comments. The chat will be monitored throughout today’s demo.</a:t>
                      </a:r>
                    </a:p>
                    <a:p>
                      <a:pPr marL="342900" lvl="0" indent="-342900">
                        <a:buFont typeface="Arial" panose="020B0604020202020204" pitchFamily="34" charset="0"/>
                        <a:buChar char="•"/>
                      </a:pPr>
                      <a:r>
                        <a:rPr lang="en-US" sz="1800"/>
                        <a:t>There will also be time </a:t>
                      </a:r>
                      <a:r>
                        <a:rPr lang="en-US" sz="1800" u="sng">
                          <a:solidFill>
                            <a:schemeClr val="accent1"/>
                          </a:solidFill>
                        </a:rPr>
                        <a:t>after each speaker </a:t>
                      </a:r>
                      <a:r>
                        <a:rPr lang="en-US" sz="1800"/>
                        <a:t>and at the </a:t>
                      </a:r>
                      <a:r>
                        <a:rPr lang="en-US" sz="1800" u="sng">
                          <a:solidFill>
                            <a:schemeClr val="accent1"/>
                          </a:solidFill>
                        </a:rPr>
                        <a:t>end</a:t>
                      </a:r>
                      <a:r>
                        <a:rPr lang="en-US" sz="1800"/>
                        <a:t> of the demo to ask live questions.</a:t>
                      </a:r>
                    </a:p>
                  </a:txBody>
                  <a:tcPr/>
                </a:tc>
                <a:extLst>
                  <a:ext uri="{0D108BD9-81ED-4DB2-BD59-A6C34878D82A}">
                    <a16:rowId xmlns:a16="http://schemas.microsoft.com/office/drawing/2014/main" val="3328757679"/>
                  </a:ext>
                </a:extLst>
              </a:tr>
            </a:tbl>
          </a:graphicData>
        </a:graphic>
      </p:graphicFrame>
    </p:spTree>
    <p:extLst>
      <p:ext uri="{BB962C8B-B14F-4D97-AF65-F5344CB8AC3E}">
        <p14:creationId xmlns:p14="http://schemas.microsoft.com/office/powerpoint/2010/main" val="15049235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14083" y="480175"/>
            <a:ext cx="1213730" cy="439363"/>
          </a:xfrm>
        </p:spPr>
        <p:txBody>
          <a:bodyPr>
            <a:normAutofit/>
          </a:bodyPr>
          <a:lstStyle/>
          <a:p>
            <a:r>
              <a:rPr lang="en-US" sz="2000" b="1"/>
              <a:t>Agenda</a:t>
            </a:r>
          </a:p>
        </p:txBody>
      </p:sp>
      <p:graphicFrame>
        <p:nvGraphicFramePr>
          <p:cNvPr id="10" name="Table 9"/>
          <p:cNvGraphicFramePr>
            <a:graphicFrameLocks noGrp="1"/>
          </p:cNvGraphicFramePr>
          <p:nvPr>
            <p:extLst>
              <p:ext uri="{D42A27DB-BD31-4B8C-83A1-F6EECF244321}">
                <p14:modId xmlns:p14="http://schemas.microsoft.com/office/powerpoint/2010/main" val="3562751860"/>
              </p:ext>
            </p:extLst>
          </p:nvPr>
        </p:nvGraphicFramePr>
        <p:xfrm>
          <a:off x="783076" y="1618937"/>
          <a:ext cx="7577847" cy="3723725"/>
        </p:xfrm>
        <a:graphic>
          <a:graphicData uri="http://schemas.openxmlformats.org/drawingml/2006/table">
            <a:tbl>
              <a:tblPr firstRow="1" bandRow="1">
                <a:tableStyleId>{5C22544A-7EE6-4342-B048-85BDC9FD1C3A}</a:tableStyleId>
              </a:tblPr>
              <a:tblGrid>
                <a:gridCol w="1797286">
                  <a:extLst>
                    <a:ext uri="{9D8B030D-6E8A-4147-A177-3AD203B41FA5}">
                      <a16:colId xmlns:a16="http://schemas.microsoft.com/office/drawing/2014/main" val="3234313014"/>
                    </a:ext>
                  </a:extLst>
                </a:gridCol>
                <a:gridCol w="3845542">
                  <a:extLst>
                    <a:ext uri="{9D8B030D-6E8A-4147-A177-3AD203B41FA5}">
                      <a16:colId xmlns:a16="http://schemas.microsoft.com/office/drawing/2014/main" val="2082973067"/>
                    </a:ext>
                  </a:extLst>
                </a:gridCol>
                <a:gridCol w="1935019">
                  <a:extLst>
                    <a:ext uri="{9D8B030D-6E8A-4147-A177-3AD203B41FA5}">
                      <a16:colId xmlns:a16="http://schemas.microsoft.com/office/drawing/2014/main" val="2212995714"/>
                    </a:ext>
                  </a:extLst>
                </a:gridCol>
              </a:tblGrid>
              <a:tr h="290424">
                <a:tc>
                  <a:txBody>
                    <a:bodyPr/>
                    <a:lstStyle/>
                    <a:p>
                      <a:r>
                        <a:rPr lang="en-US" sz="1400"/>
                        <a:t>Time</a:t>
                      </a:r>
                    </a:p>
                  </a:txBody>
                  <a:tcPr/>
                </a:tc>
                <a:tc>
                  <a:txBody>
                    <a:bodyPr/>
                    <a:lstStyle/>
                    <a:p>
                      <a:r>
                        <a:rPr lang="en-US" sz="1400"/>
                        <a:t>Topic</a:t>
                      </a:r>
                    </a:p>
                  </a:txBody>
                  <a:tcPr/>
                </a:tc>
                <a:tc>
                  <a:txBody>
                    <a:bodyPr/>
                    <a:lstStyle/>
                    <a:p>
                      <a:r>
                        <a:rPr lang="en-US" sz="1400"/>
                        <a:t>Speaker(s)</a:t>
                      </a:r>
                    </a:p>
                  </a:txBody>
                  <a:tcPr/>
                </a:tc>
                <a:extLst>
                  <a:ext uri="{0D108BD9-81ED-4DB2-BD59-A6C34878D82A}">
                    <a16:rowId xmlns:a16="http://schemas.microsoft.com/office/drawing/2014/main" val="3259782076"/>
                  </a:ext>
                </a:extLst>
              </a:tr>
              <a:tr h="683785">
                <a:tc>
                  <a:txBody>
                    <a:bodyPr/>
                    <a:lstStyle/>
                    <a:p>
                      <a:endParaRPr lang="en-US" sz="1200"/>
                    </a:p>
                    <a:p>
                      <a:r>
                        <a:rPr lang="en-US" sz="1200"/>
                        <a:t>9:00 AM-9:05 AM</a:t>
                      </a:r>
                    </a:p>
                  </a:txBody>
                  <a:tcPr/>
                </a:tc>
                <a:tc>
                  <a:txBody>
                    <a:bodyPr/>
                    <a:lstStyle/>
                    <a:p>
                      <a:endParaRPr lang="en-US" sz="1200"/>
                    </a:p>
                    <a:p>
                      <a:r>
                        <a:rPr lang="en-US" sz="1200"/>
                        <a:t>Opening Remarks</a:t>
                      </a:r>
                    </a:p>
                  </a:txBody>
                  <a:tcPr/>
                </a:tc>
                <a:tc>
                  <a:txBody>
                    <a:bodyPr/>
                    <a:lstStyle/>
                    <a:p>
                      <a:endParaRPr lang="en-US" sz="1200"/>
                    </a:p>
                    <a:p>
                      <a:r>
                        <a:rPr lang="en-US" sz="1200"/>
                        <a:t>Dr. Matthew McAuliffe</a:t>
                      </a:r>
                    </a:p>
                  </a:txBody>
                  <a:tcPr/>
                </a:tc>
                <a:extLst>
                  <a:ext uri="{0D108BD9-81ED-4DB2-BD59-A6C34878D82A}">
                    <a16:rowId xmlns:a16="http://schemas.microsoft.com/office/drawing/2014/main" val="3591400447"/>
                  </a:ext>
                </a:extLst>
              </a:tr>
              <a:tr h="68378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9:05 AM-9:10 AM</a:t>
                      </a:r>
                    </a:p>
                  </a:txBody>
                  <a:tcPr anchor="ctr"/>
                </a:tc>
                <a:tc>
                  <a:txBody>
                    <a:bodyPr/>
                    <a:lstStyle/>
                    <a:p>
                      <a:pPr lvl="0" algn="l"/>
                      <a:r>
                        <a:rPr lang="en-US" sz="1200" dirty="0"/>
                        <a:t>Evolving BRICS Ecosystem</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a:t>Evan McCreedy</a:t>
                      </a:r>
                    </a:p>
                  </a:txBody>
                  <a:tcPr anchor="ctr"/>
                </a:tc>
                <a:extLst>
                  <a:ext uri="{0D108BD9-81ED-4DB2-BD59-A6C34878D82A}">
                    <a16:rowId xmlns:a16="http://schemas.microsoft.com/office/drawing/2014/main" val="3818390021"/>
                  </a:ext>
                </a:extLst>
              </a:tr>
              <a:tr h="68378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9:10 AM-9:30 AM</a:t>
                      </a:r>
                    </a:p>
                  </a:txBody>
                  <a:tcPr/>
                </a:tc>
                <a:tc>
                  <a:txBody>
                    <a:bodyPr/>
                    <a:lstStyle/>
                    <a:p>
                      <a:endParaRPr lang="en-US" sz="1200"/>
                    </a:p>
                    <a:p>
                      <a:r>
                        <a:rPr lang="en-US" sz="1200"/>
                        <a:t>AI Integration with Query Tool</a:t>
                      </a:r>
                    </a:p>
                  </a:txBody>
                  <a:tcPr/>
                </a:tc>
                <a:tc>
                  <a:txBody>
                    <a:bodyPr/>
                    <a:lstStyle/>
                    <a:p>
                      <a:endParaRPr lang="en-US" sz="120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a:t>Dr. Matthew McAuliffe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a:p>
                  </a:txBody>
                  <a:tcPr/>
                </a:tc>
                <a:extLst>
                  <a:ext uri="{0D108BD9-81ED-4DB2-BD59-A6C34878D82A}">
                    <a16:rowId xmlns:a16="http://schemas.microsoft.com/office/drawing/2014/main" val="300432230"/>
                  </a:ext>
                </a:extLst>
              </a:tr>
              <a:tr h="683785">
                <a:tc>
                  <a:txBody>
                    <a:bodyPr/>
                    <a:lstStyle/>
                    <a:p>
                      <a:r>
                        <a:rPr lang="en-US" sz="1200" dirty="0"/>
                        <a:t>9:30 AM – 9:55 AM</a:t>
                      </a:r>
                    </a:p>
                  </a:txBody>
                  <a:tcPr anchor="ctr"/>
                </a:tc>
                <a:tc>
                  <a:txBody>
                    <a:bodyPr/>
                    <a:lstStyle/>
                    <a:p>
                      <a:r>
                        <a:rPr lang="en-US" sz="1200" dirty="0"/>
                        <a:t>BRICS Data Analysis Using “R” Programming</a:t>
                      </a:r>
                    </a:p>
                  </a:txBody>
                  <a:tcPr anchor="ctr"/>
                </a:tc>
                <a:tc>
                  <a:txBody>
                    <a:bodyPr/>
                    <a:lstStyle/>
                    <a:p>
                      <a:r>
                        <a:rPr lang="en-US" sz="1200"/>
                        <a:t>Dr. Dominic Nathan</a:t>
                      </a:r>
                    </a:p>
                  </a:txBody>
                  <a:tcPr anchor="ctr"/>
                </a:tc>
                <a:extLst>
                  <a:ext uri="{0D108BD9-81ED-4DB2-BD59-A6C34878D82A}">
                    <a16:rowId xmlns:a16="http://schemas.microsoft.com/office/drawing/2014/main" val="1212478988"/>
                  </a:ext>
                </a:extLst>
              </a:tr>
              <a:tr h="683785">
                <a:tc>
                  <a:txBody>
                    <a:bodyPr/>
                    <a:lstStyle/>
                    <a:p>
                      <a:endParaRPr lang="en-US" sz="1200"/>
                    </a:p>
                    <a:p>
                      <a:r>
                        <a:rPr lang="en-US" sz="1200"/>
                        <a:t>9:55 AM-10:00 AM</a:t>
                      </a:r>
                    </a:p>
                  </a:txBody>
                  <a:tcPr/>
                </a:tc>
                <a:tc>
                  <a:txBody>
                    <a:bodyPr/>
                    <a:lstStyle/>
                    <a:p>
                      <a:endParaRPr lang="en-US" sz="1200"/>
                    </a:p>
                    <a:p>
                      <a:r>
                        <a:rPr lang="en-US" sz="1200"/>
                        <a:t>Closing Remarks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lang="en-US" sz="1200" dirty="0"/>
                    </a:p>
                    <a:p>
                      <a:r>
                        <a:rPr lang="en-US" sz="1200" dirty="0"/>
                        <a:t>Dr. Matthew McAuliffe</a:t>
                      </a:r>
                    </a:p>
                  </a:txBody>
                  <a:tcPr/>
                </a:tc>
                <a:extLst>
                  <a:ext uri="{0D108BD9-81ED-4DB2-BD59-A6C34878D82A}">
                    <a16:rowId xmlns:a16="http://schemas.microsoft.com/office/drawing/2014/main" val="106960233"/>
                  </a:ext>
                </a:extLst>
              </a:tr>
            </a:tbl>
          </a:graphicData>
        </a:graphic>
      </p:graphicFrame>
    </p:spTree>
    <p:extLst>
      <p:ext uri="{BB962C8B-B14F-4D97-AF65-F5344CB8AC3E}">
        <p14:creationId xmlns:p14="http://schemas.microsoft.com/office/powerpoint/2010/main" val="24292710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Camera lens at twilight">
            <a:extLst>
              <a:ext uri="{FF2B5EF4-FFF2-40B4-BE49-F238E27FC236}">
                <a16:creationId xmlns:a16="http://schemas.microsoft.com/office/drawing/2014/main" id="{8802C880-E77F-33F4-0914-0CFCF1C77F00}"/>
              </a:ext>
            </a:extLst>
          </p:cNvPr>
          <p:cNvPicPr>
            <a:picLocks noChangeAspect="1"/>
          </p:cNvPicPr>
          <p:nvPr/>
        </p:nvPicPr>
        <p:blipFill rotWithShape="1">
          <a:blip r:embed="rId2"/>
          <a:srcRect l="19041" t="153" r="28675" b="296"/>
          <a:stretch/>
        </p:blipFill>
        <p:spPr>
          <a:xfrm>
            <a:off x="5607503" y="3829110"/>
            <a:ext cx="2289343" cy="2286000"/>
          </a:xfrm>
          <a:prstGeom prst="ellipse">
            <a:avLst/>
          </a:prstGeom>
          <a:ln w="57150">
            <a:solidFill>
              <a:schemeClr val="accent3"/>
            </a:solidFill>
          </a:ln>
        </p:spPr>
      </p:pic>
      <p:sp>
        <p:nvSpPr>
          <p:cNvPr id="4" name="TextBox 3">
            <a:extLst>
              <a:ext uri="{FF2B5EF4-FFF2-40B4-BE49-F238E27FC236}">
                <a16:creationId xmlns:a16="http://schemas.microsoft.com/office/drawing/2014/main" id="{E6F1EC6F-4D93-DA80-6FB4-D9FCCDD7965B}"/>
              </a:ext>
            </a:extLst>
          </p:cNvPr>
          <p:cNvSpPr txBox="1"/>
          <p:nvPr/>
        </p:nvSpPr>
        <p:spPr>
          <a:xfrm>
            <a:off x="590342" y="4602778"/>
            <a:ext cx="5382441"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altLang="en-US" sz="1800" b="1" i="0" u="none" strike="noStrike" kern="1200" cap="none" spc="0" normalizeH="0" baseline="0" noProof="0">
                <a:ln>
                  <a:noFill/>
                </a:ln>
                <a:solidFill>
                  <a:srgbClr val="FFFFFF"/>
                </a:solidFill>
                <a:effectLst/>
                <a:uLnTx/>
                <a:uFillTx/>
                <a:latin typeface="Arial" panose="020B0604020202020204" pitchFamily="34" charset="0"/>
                <a:ea typeface="Roboto Medium" panose="02000000000000000000" pitchFamily="2" charset="0"/>
                <a:cs typeface="Arial" panose="020B0604020202020204" pitchFamily="34" charset="0"/>
              </a:rPr>
              <a:t>Evan McCreedy</a:t>
            </a:r>
          </a:p>
        </p:txBody>
      </p:sp>
      <p:sp>
        <p:nvSpPr>
          <p:cNvPr id="6" name="TextBox 5">
            <a:extLst>
              <a:ext uri="{FF2B5EF4-FFF2-40B4-BE49-F238E27FC236}">
                <a16:creationId xmlns:a16="http://schemas.microsoft.com/office/drawing/2014/main" id="{52B7CFFD-0E48-4C5A-4C1F-8C0ECFE068D1}"/>
              </a:ext>
            </a:extLst>
          </p:cNvPr>
          <p:cNvSpPr txBox="1"/>
          <p:nvPr/>
        </p:nvSpPr>
        <p:spPr>
          <a:xfrm>
            <a:off x="509602" y="2694903"/>
            <a:ext cx="8238158"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Arial" panose="020B0604020202020204" pitchFamily="34" charset="0"/>
                <a:ea typeface="Roboto Medium" panose="02000000000000000000" pitchFamily="2" charset="0"/>
                <a:cs typeface="Arial" panose="020B0604020202020204" pitchFamily="34" charset="0"/>
              </a:rPr>
              <a:t>Evolving BRICS Ecosystem</a:t>
            </a:r>
            <a:endParaRPr kumimoji="0" lang="en-US" sz="20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 name="TextBox 6">
            <a:extLst>
              <a:ext uri="{FF2B5EF4-FFF2-40B4-BE49-F238E27FC236}">
                <a16:creationId xmlns:a16="http://schemas.microsoft.com/office/drawing/2014/main" id="{37D80C1A-F8ED-39E1-6786-9A61A11BE79F}"/>
              </a:ext>
            </a:extLst>
          </p:cNvPr>
          <p:cNvSpPr txBox="1"/>
          <p:nvPr/>
        </p:nvSpPr>
        <p:spPr>
          <a:xfrm>
            <a:off x="509603" y="1531470"/>
            <a:ext cx="546318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white"/>
                </a:solidFill>
                <a:effectLst/>
                <a:uLnTx/>
                <a:uFillTx/>
                <a:latin typeface="Arial" panose="020B0604020202020204" pitchFamily="34" charset="0"/>
                <a:ea typeface="Roboto Medium" panose="02000000000000000000" pitchFamily="2" charset="0"/>
                <a:cs typeface="Arial" panose="020B0604020202020204" pitchFamily="34" charset="0"/>
              </a:rPr>
              <a:t>Biomedical Research Informatics Computing System (BRICS) </a:t>
            </a:r>
          </a:p>
        </p:txBody>
      </p:sp>
    </p:spTree>
    <p:extLst>
      <p:ext uri="{BB962C8B-B14F-4D97-AF65-F5344CB8AC3E}">
        <p14:creationId xmlns:p14="http://schemas.microsoft.com/office/powerpoint/2010/main" val="4803201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D0D0DD-7246-AEC5-7F28-AA6A0C7AD77B}"/>
            </a:ext>
          </a:extLst>
        </p:cNvPr>
        <p:cNvGrpSpPr/>
        <p:nvPr/>
      </p:nvGrpSpPr>
      <p:grpSpPr>
        <a:xfrm>
          <a:off x="0" y="0"/>
          <a:ext cx="0" cy="0"/>
          <a:chOff x="0" y="0"/>
          <a:chExt cx="0" cy="0"/>
        </a:xfrm>
      </p:grpSpPr>
      <p:sp>
        <p:nvSpPr>
          <p:cNvPr id="9" name="Rounded Rectangle 8">
            <a:extLst>
              <a:ext uri="{FF2B5EF4-FFF2-40B4-BE49-F238E27FC236}">
                <a16:creationId xmlns:a16="http://schemas.microsoft.com/office/drawing/2014/main" id="{AEDE02CB-E94B-D72C-2FF7-62D359B9C79A}"/>
              </a:ext>
            </a:extLst>
          </p:cNvPr>
          <p:cNvSpPr/>
          <p:nvPr/>
        </p:nvSpPr>
        <p:spPr>
          <a:xfrm>
            <a:off x="610927" y="3182406"/>
            <a:ext cx="1283813" cy="1947332"/>
          </a:xfrm>
          <a:prstGeom prst="roundRect">
            <a:avLst>
              <a:gd name="adj" fmla="val 4688"/>
            </a:avLst>
          </a:prstGeom>
          <a:solidFill>
            <a:srgbClr val="E3ECF8"/>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1350" b="1">
              <a:solidFill>
                <a:prstClr val="black"/>
              </a:solidFill>
              <a:latin typeface="Arial" panose="020B0604020202020204" pitchFamily="34" charset="0"/>
              <a:cs typeface="Arial" panose="020B0604020202020204" pitchFamily="34" charset="0"/>
            </a:endParaRPr>
          </a:p>
        </p:txBody>
      </p:sp>
      <p:sp>
        <p:nvSpPr>
          <p:cNvPr id="10" name="Rounded Rectangle 9">
            <a:extLst>
              <a:ext uri="{FF2B5EF4-FFF2-40B4-BE49-F238E27FC236}">
                <a16:creationId xmlns:a16="http://schemas.microsoft.com/office/drawing/2014/main" id="{D696BBBD-72B4-04C8-0D7E-43ECA555D1BF}"/>
              </a:ext>
            </a:extLst>
          </p:cNvPr>
          <p:cNvSpPr/>
          <p:nvPr/>
        </p:nvSpPr>
        <p:spPr>
          <a:xfrm>
            <a:off x="1989519" y="3192866"/>
            <a:ext cx="1283813" cy="1916567"/>
          </a:xfrm>
          <a:prstGeom prst="roundRect">
            <a:avLst>
              <a:gd name="adj" fmla="val 4167"/>
            </a:avLst>
          </a:prstGeom>
          <a:solidFill>
            <a:srgbClr val="E3ECF8"/>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1350">
              <a:solidFill>
                <a:prstClr val="white"/>
              </a:solidFill>
              <a:latin typeface="Calibri" panose="020F0502020204030204"/>
            </a:endParaRPr>
          </a:p>
        </p:txBody>
      </p:sp>
      <p:sp>
        <p:nvSpPr>
          <p:cNvPr id="11" name="Rounded Rectangle 10">
            <a:extLst>
              <a:ext uri="{FF2B5EF4-FFF2-40B4-BE49-F238E27FC236}">
                <a16:creationId xmlns:a16="http://schemas.microsoft.com/office/drawing/2014/main" id="{50030D56-A82A-B7B0-03B3-8369C8AB9778}"/>
              </a:ext>
            </a:extLst>
          </p:cNvPr>
          <p:cNvSpPr/>
          <p:nvPr/>
        </p:nvSpPr>
        <p:spPr>
          <a:xfrm>
            <a:off x="3365199" y="3214297"/>
            <a:ext cx="1283813" cy="1897838"/>
          </a:xfrm>
          <a:prstGeom prst="roundRect">
            <a:avLst>
              <a:gd name="adj" fmla="val 4167"/>
            </a:avLst>
          </a:prstGeom>
          <a:solidFill>
            <a:srgbClr val="E3ECF8"/>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1350">
              <a:solidFill>
                <a:prstClr val="white"/>
              </a:solidFill>
              <a:latin typeface="Calibri" panose="020F0502020204030204"/>
            </a:endParaRPr>
          </a:p>
        </p:txBody>
      </p:sp>
      <p:sp>
        <p:nvSpPr>
          <p:cNvPr id="12" name="Rounded Rectangle 11">
            <a:extLst>
              <a:ext uri="{FF2B5EF4-FFF2-40B4-BE49-F238E27FC236}">
                <a16:creationId xmlns:a16="http://schemas.microsoft.com/office/drawing/2014/main" id="{70A76282-3839-E632-C2E0-C53E9A6446B4}"/>
              </a:ext>
            </a:extLst>
          </p:cNvPr>
          <p:cNvSpPr/>
          <p:nvPr/>
        </p:nvSpPr>
        <p:spPr>
          <a:xfrm>
            <a:off x="4740881" y="3207153"/>
            <a:ext cx="1283813" cy="1904081"/>
          </a:xfrm>
          <a:prstGeom prst="roundRect">
            <a:avLst>
              <a:gd name="adj" fmla="val 5209"/>
            </a:avLst>
          </a:prstGeom>
          <a:solidFill>
            <a:srgbClr val="E3ECF8"/>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1350">
              <a:solidFill>
                <a:prstClr val="white"/>
              </a:solidFill>
              <a:latin typeface="Calibri" panose="020F0502020204030204"/>
            </a:endParaRPr>
          </a:p>
        </p:txBody>
      </p:sp>
      <p:sp>
        <p:nvSpPr>
          <p:cNvPr id="18" name="Rounded Rectangle 17">
            <a:extLst>
              <a:ext uri="{FF2B5EF4-FFF2-40B4-BE49-F238E27FC236}">
                <a16:creationId xmlns:a16="http://schemas.microsoft.com/office/drawing/2014/main" id="{B7387FD6-619C-B841-A733-9CECE5EAA7AB}"/>
              </a:ext>
            </a:extLst>
          </p:cNvPr>
          <p:cNvSpPr/>
          <p:nvPr/>
        </p:nvSpPr>
        <p:spPr>
          <a:xfrm>
            <a:off x="841743" y="3014535"/>
            <a:ext cx="800970" cy="489754"/>
          </a:xfrm>
          <a:prstGeom prst="roundRect">
            <a:avLst>
              <a:gd name="adj" fmla="val 50000"/>
            </a:avLst>
          </a:prstGeom>
          <a:solidFill>
            <a:schemeClr val="bg1"/>
          </a:solidFill>
          <a:ln>
            <a:noFill/>
          </a:ln>
          <a:effectLst>
            <a:outerShdw blurRad="40000" dist="12000" dir="5400000" rotWithShape="0">
              <a:srgbClr val="000000">
                <a:alpha val="22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US" sz="1500" b="1" dirty="0">
                <a:solidFill>
                  <a:schemeClr val="tx1"/>
                </a:solidFill>
                <a:latin typeface="Arial" panose="020B0604020202020204" pitchFamily="34" charset="0"/>
                <a:cs typeface="Arial" panose="020B0604020202020204" pitchFamily="34" charset="0"/>
              </a:rPr>
              <a:t>~300</a:t>
            </a:r>
          </a:p>
        </p:txBody>
      </p:sp>
      <p:sp>
        <p:nvSpPr>
          <p:cNvPr id="23" name="TextBox 22">
            <a:extLst>
              <a:ext uri="{FF2B5EF4-FFF2-40B4-BE49-F238E27FC236}">
                <a16:creationId xmlns:a16="http://schemas.microsoft.com/office/drawing/2014/main" id="{FEBF79A8-E0AF-8C91-6F11-4E0CDA0712B5}"/>
              </a:ext>
            </a:extLst>
          </p:cNvPr>
          <p:cNvSpPr txBox="1"/>
          <p:nvPr/>
        </p:nvSpPr>
        <p:spPr>
          <a:xfrm>
            <a:off x="883761" y="3667154"/>
            <a:ext cx="806376" cy="307777"/>
          </a:xfrm>
          <a:prstGeom prst="rect">
            <a:avLst/>
          </a:prstGeom>
          <a:noFill/>
        </p:spPr>
        <p:txBody>
          <a:bodyPr wrap="none" rtlCol="0">
            <a:spAutoFit/>
          </a:bodyPr>
          <a:lstStyle/>
          <a:p>
            <a:pPr algn="ctr">
              <a:defRPr/>
            </a:pPr>
            <a:r>
              <a:rPr lang="en-US" sz="1400" b="1" dirty="0">
                <a:solidFill>
                  <a:srgbClr val="002060"/>
                </a:solidFill>
                <a:latin typeface="DM Sans SemiBold" pitchFamily="2" charset="0"/>
                <a:cs typeface="Arial" panose="020B0604020202020204" pitchFamily="34" charset="0"/>
              </a:rPr>
              <a:t>STUDIES</a:t>
            </a:r>
          </a:p>
        </p:txBody>
      </p:sp>
      <p:sp>
        <p:nvSpPr>
          <p:cNvPr id="28" name="TextBox 27">
            <a:extLst>
              <a:ext uri="{FF2B5EF4-FFF2-40B4-BE49-F238E27FC236}">
                <a16:creationId xmlns:a16="http://schemas.microsoft.com/office/drawing/2014/main" id="{8DF4A358-9BDE-F4AE-62A5-84FE77712A38}"/>
              </a:ext>
            </a:extLst>
          </p:cNvPr>
          <p:cNvSpPr txBox="1"/>
          <p:nvPr/>
        </p:nvSpPr>
        <p:spPr>
          <a:xfrm>
            <a:off x="2057242" y="3667154"/>
            <a:ext cx="1244123" cy="307777"/>
          </a:xfrm>
          <a:prstGeom prst="rect">
            <a:avLst/>
          </a:prstGeom>
          <a:noFill/>
        </p:spPr>
        <p:txBody>
          <a:bodyPr wrap="none" rtlCol="0">
            <a:spAutoFit/>
          </a:bodyPr>
          <a:lstStyle/>
          <a:p>
            <a:pPr algn="ctr">
              <a:defRPr/>
            </a:pPr>
            <a:r>
              <a:rPr lang="en-US" sz="1400" b="1" dirty="0">
                <a:solidFill>
                  <a:srgbClr val="002060"/>
                </a:solidFill>
                <a:latin typeface="DM Sans SemiBold" pitchFamily="2" charset="0"/>
                <a:cs typeface="Arial" panose="020B0604020202020204" pitchFamily="34" charset="0"/>
              </a:rPr>
              <a:t>STUDY TOPICS</a:t>
            </a:r>
          </a:p>
        </p:txBody>
      </p:sp>
      <p:sp>
        <p:nvSpPr>
          <p:cNvPr id="33" name="Rounded Rectangle 17">
            <a:extLst>
              <a:ext uri="{FF2B5EF4-FFF2-40B4-BE49-F238E27FC236}">
                <a16:creationId xmlns:a16="http://schemas.microsoft.com/office/drawing/2014/main" id="{8A026057-CC08-2B8E-1D30-38EB8E2D7753}"/>
              </a:ext>
            </a:extLst>
          </p:cNvPr>
          <p:cNvSpPr/>
          <p:nvPr/>
        </p:nvSpPr>
        <p:spPr>
          <a:xfrm>
            <a:off x="2233743" y="3014535"/>
            <a:ext cx="800970" cy="489754"/>
          </a:xfrm>
          <a:prstGeom prst="roundRect">
            <a:avLst>
              <a:gd name="adj" fmla="val 50000"/>
            </a:avLst>
          </a:prstGeom>
          <a:solidFill>
            <a:schemeClr val="bg1"/>
          </a:solidFill>
          <a:ln>
            <a:noFill/>
          </a:ln>
          <a:effectLst>
            <a:outerShdw blurRad="40000" dist="12000" dir="5400000" rotWithShape="0">
              <a:srgbClr val="000000">
                <a:alpha val="22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US" sz="1500" b="1" dirty="0">
                <a:solidFill>
                  <a:schemeClr val="tx1"/>
                </a:solidFill>
                <a:latin typeface="Arial" panose="020B0604020202020204" pitchFamily="34" charset="0"/>
                <a:cs typeface="Arial" panose="020B0604020202020204" pitchFamily="34" charset="0"/>
              </a:rPr>
              <a:t>66</a:t>
            </a:r>
          </a:p>
        </p:txBody>
      </p:sp>
      <p:sp>
        <p:nvSpPr>
          <p:cNvPr id="57" name="Rounded Rectangle 10">
            <a:extLst>
              <a:ext uri="{FF2B5EF4-FFF2-40B4-BE49-F238E27FC236}">
                <a16:creationId xmlns:a16="http://schemas.microsoft.com/office/drawing/2014/main" id="{4D908BB3-2B09-F168-0608-6B893A6C919B}"/>
              </a:ext>
            </a:extLst>
          </p:cNvPr>
          <p:cNvSpPr/>
          <p:nvPr/>
        </p:nvSpPr>
        <p:spPr>
          <a:xfrm>
            <a:off x="6103353" y="3214297"/>
            <a:ext cx="1283813" cy="1897838"/>
          </a:xfrm>
          <a:prstGeom prst="roundRect">
            <a:avLst>
              <a:gd name="adj" fmla="val 4167"/>
            </a:avLst>
          </a:prstGeom>
          <a:solidFill>
            <a:srgbClr val="E3ECF8"/>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1350">
              <a:solidFill>
                <a:prstClr val="white"/>
              </a:solidFill>
              <a:latin typeface="Calibri" panose="020F0502020204030204"/>
            </a:endParaRPr>
          </a:p>
        </p:txBody>
      </p:sp>
      <p:sp>
        <p:nvSpPr>
          <p:cNvPr id="14" name="Content Placeholder 46">
            <a:extLst>
              <a:ext uri="{FF2B5EF4-FFF2-40B4-BE49-F238E27FC236}">
                <a16:creationId xmlns:a16="http://schemas.microsoft.com/office/drawing/2014/main" id="{E2F75DBF-00F6-DF79-A890-F5522973C0A3}"/>
              </a:ext>
            </a:extLst>
          </p:cNvPr>
          <p:cNvSpPr txBox="1">
            <a:spLocks/>
          </p:cNvSpPr>
          <p:nvPr/>
        </p:nvSpPr>
        <p:spPr>
          <a:xfrm>
            <a:off x="617987" y="1302693"/>
            <a:ext cx="7597829" cy="1603917"/>
          </a:xfrm>
          <a:prstGeom prst="rect">
            <a:avLst/>
          </a:prstGeom>
        </p:spPr>
        <p:txBody>
          <a:bodyPr vert="horz" lIns="51435" tIns="25718" rIns="51435" bIns="25718" rtlCol="0" anchor="t">
            <a:normAutofit fontScale="92500" lnSpcReduction="20000"/>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190976" lvl="1" indent="-160496" defTabSz="257175">
              <a:lnSpc>
                <a:spcPct val="100000"/>
              </a:lnSpc>
              <a:spcBef>
                <a:spcPts val="0"/>
              </a:spcBef>
              <a:spcAft>
                <a:spcPts val="338"/>
              </a:spcAft>
              <a:buClr>
                <a:srgbClr val="006699"/>
              </a:buClr>
              <a:defRPr/>
            </a:pPr>
            <a:r>
              <a:rPr lang="en-US" sz="1900" b="1" dirty="0">
                <a:latin typeface="DM Sans SemiBold" pitchFamily="2" charset="0"/>
                <a:ea typeface="Arial Unicode MS"/>
                <a:cs typeface="Arial"/>
              </a:rPr>
              <a:t>NICHD DASH</a:t>
            </a:r>
            <a:r>
              <a:rPr lang="en-US" sz="1900" dirty="0">
                <a:latin typeface="DM Sans SemiBold" pitchFamily="2" charset="0"/>
                <a:ea typeface="Arial Unicode MS"/>
                <a:cs typeface="Arial"/>
              </a:rPr>
              <a:t> (Data and Specimen Hub) is </a:t>
            </a:r>
            <a:r>
              <a:rPr lang="en-US" sz="1900" b="1" dirty="0">
                <a:latin typeface="DM Sans SemiBold" pitchFamily="2" charset="0"/>
                <a:ea typeface="Arial Unicode MS"/>
                <a:cs typeface="Arial"/>
              </a:rPr>
              <a:t>the NICHD </a:t>
            </a:r>
            <a:r>
              <a:rPr lang="en-US" sz="1900" dirty="0">
                <a:latin typeface="DM Sans SemiBold" pitchFamily="2" charset="0"/>
                <a:ea typeface="Arial Unicode MS"/>
                <a:cs typeface="Arial"/>
              </a:rPr>
              <a:t>(National Institute of Child Health and Development) </a:t>
            </a:r>
            <a:r>
              <a:rPr lang="en-US" sz="1900" b="1" dirty="0">
                <a:latin typeface="DM Sans Light" pitchFamily="2" charset="0"/>
                <a:ea typeface="Arial Unicode MS"/>
                <a:cs typeface="Arial"/>
              </a:rPr>
              <a:t>designated repository</a:t>
            </a:r>
            <a:r>
              <a:rPr lang="en-US" sz="1900" dirty="0">
                <a:latin typeface="DM Sans Light" pitchFamily="2" charset="0"/>
                <a:ea typeface="Arial Unicode MS"/>
                <a:cs typeface="Arial"/>
              </a:rPr>
              <a:t> for researchers to share de-identified data from clinical and population health studies relevant to NICHD populations</a:t>
            </a:r>
          </a:p>
          <a:p>
            <a:pPr marL="190976" lvl="1" indent="-160496" defTabSz="257175">
              <a:lnSpc>
                <a:spcPct val="100000"/>
              </a:lnSpc>
              <a:spcBef>
                <a:spcPts val="0"/>
              </a:spcBef>
              <a:spcAft>
                <a:spcPts val="338"/>
              </a:spcAft>
              <a:buClr>
                <a:srgbClr val="006699"/>
              </a:buClr>
              <a:defRPr/>
            </a:pPr>
            <a:r>
              <a:rPr lang="en-US" sz="1900" b="1" dirty="0">
                <a:latin typeface="DM Sans Light" pitchFamily="2" charset="0"/>
                <a:ea typeface="Arial Unicode MS"/>
                <a:cs typeface="Arial"/>
              </a:rPr>
              <a:t>NICHD DASH is a </a:t>
            </a:r>
            <a:r>
              <a:rPr lang="en-US" sz="1900" b="1" dirty="0">
                <a:latin typeface="DM Sans SemiBold" pitchFamily="2" charset="0"/>
                <a:ea typeface="Arial Unicode MS"/>
                <a:cs typeface="Arial"/>
              </a:rPr>
              <a:t>new instance </a:t>
            </a:r>
            <a:r>
              <a:rPr lang="en-US" sz="1900" dirty="0">
                <a:latin typeface="DM Sans Light" pitchFamily="2" charset="0"/>
                <a:ea typeface="Arial Unicode MS"/>
                <a:cs typeface="Arial"/>
              </a:rPr>
              <a:t>built from the </a:t>
            </a:r>
            <a:r>
              <a:rPr lang="en-US" sz="1900" b="1" dirty="0">
                <a:latin typeface="DM Sans SemiBold" pitchFamily="2" charset="0"/>
                <a:ea typeface="Arial Unicode MS"/>
                <a:cs typeface="Arial"/>
              </a:rPr>
              <a:t>BRICS framework launching soon</a:t>
            </a:r>
            <a:endParaRPr lang="en-US" sz="1900" b="1" dirty="0">
              <a:latin typeface="DM Sans Light" pitchFamily="2" charset="0"/>
              <a:ea typeface="Arial Unicode MS"/>
              <a:cs typeface="Arial"/>
            </a:endParaRPr>
          </a:p>
          <a:p>
            <a:pPr marL="30480" lvl="1" indent="0" defTabSz="257175">
              <a:lnSpc>
                <a:spcPct val="100000"/>
              </a:lnSpc>
              <a:spcBef>
                <a:spcPts val="0"/>
              </a:spcBef>
              <a:spcAft>
                <a:spcPts val="338"/>
              </a:spcAft>
              <a:buClr>
                <a:srgbClr val="006699"/>
              </a:buClr>
              <a:buNone/>
              <a:defRPr/>
            </a:pPr>
            <a:endParaRPr lang="en-US" sz="1200" dirty="0">
              <a:latin typeface="DM Sans Light" pitchFamily="2" charset="0"/>
              <a:ea typeface="Arial Unicode MS"/>
              <a:cs typeface="Arial"/>
            </a:endParaRPr>
          </a:p>
          <a:p>
            <a:pPr marL="190976" lvl="1" indent="-160496" defTabSz="257175">
              <a:lnSpc>
                <a:spcPct val="100000"/>
              </a:lnSpc>
              <a:spcBef>
                <a:spcPts val="0"/>
              </a:spcBef>
              <a:spcAft>
                <a:spcPts val="338"/>
              </a:spcAft>
              <a:buClr>
                <a:srgbClr val="006699"/>
              </a:buClr>
              <a:defRPr/>
            </a:pPr>
            <a:endParaRPr lang="en-US" sz="1200" dirty="0">
              <a:latin typeface="DM Sans Light" pitchFamily="2" charset="0"/>
              <a:ea typeface="Arial Unicode MS"/>
              <a:cs typeface="Arial"/>
            </a:endParaRPr>
          </a:p>
        </p:txBody>
      </p:sp>
      <p:sp>
        <p:nvSpPr>
          <p:cNvPr id="15" name="Title 1">
            <a:extLst>
              <a:ext uri="{FF2B5EF4-FFF2-40B4-BE49-F238E27FC236}">
                <a16:creationId xmlns:a16="http://schemas.microsoft.com/office/drawing/2014/main" id="{783EBAA9-50F0-D69D-8BB9-E1CA08ED5140}"/>
              </a:ext>
            </a:extLst>
          </p:cNvPr>
          <p:cNvSpPr txBox="1">
            <a:spLocks noGrp="1"/>
          </p:cNvSpPr>
          <p:nvPr>
            <p:ph type="title"/>
          </p:nvPr>
        </p:nvSpPr>
        <p:spPr>
          <a:xfrm>
            <a:off x="3804891" y="772953"/>
            <a:ext cx="5100167" cy="377026"/>
          </a:xfrm>
          <a:prstGeom prst="rect">
            <a:avLst/>
          </a:prstGeom>
          <a:noFill/>
          <a:ln>
            <a:noFill/>
            <a:prstDash/>
          </a:ln>
          <a:effectLst/>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pPr algn="r">
              <a:lnSpc>
                <a:spcPct val="100000"/>
              </a:lnSpc>
              <a:spcBef>
                <a:spcPts val="0"/>
              </a:spcBef>
              <a:defRPr/>
            </a:pPr>
            <a:r>
              <a:rPr lang="en-US" sz="2000" b="1" dirty="0">
                <a:solidFill>
                  <a:prstClr val="black"/>
                </a:solidFill>
                <a:latin typeface="Roboto"/>
                <a:ea typeface="Roboto"/>
                <a:cs typeface="Arial"/>
              </a:rPr>
              <a:t>NICHD DASH Built from BRICS</a:t>
            </a:r>
            <a:endParaRPr lang="en-US" sz="2000" dirty="0">
              <a:solidFill>
                <a:prstClr val="black"/>
              </a:solidFill>
              <a:latin typeface="Roboto"/>
              <a:ea typeface="Roboto"/>
              <a:cs typeface="Arial"/>
            </a:endParaRPr>
          </a:p>
        </p:txBody>
      </p:sp>
      <p:sp>
        <p:nvSpPr>
          <p:cNvPr id="22" name="5.2 Circle 1">
            <a:extLst>
              <a:ext uri="{FF2B5EF4-FFF2-40B4-BE49-F238E27FC236}">
                <a16:creationId xmlns:a16="http://schemas.microsoft.com/office/drawing/2014/main" id="{E338BB23-B133-D708-DD65-E5DC392024BC}"/>
              </a:ext>
              <a:ext uri="{C183D7F6-B498-43B3-948B-1728B52AA6E4}">
                <adec:decorative xmlns:adec="http://schemas.microsoft.com/office/drawing/2017/decorative" val="1"/>
              </a:ext>
            </a:extLst>
          </p:cNvPr>
          <p:cNvSpPr/>
          <p:nvPr/>
        </p:nvSpPr>
        <p:spPr>
          <a:xfrm>
            <a:off x="2217664" y="4628771"/>
            <a:ext cx="848915" cy="794071"/>
          </a:xfrm>
          <a:prstGeom prst="ellipse">
            <a:avLst/>
          </a:prstGeom>
          <a:solidFill>
            <a:srgbClr val="1471B9"/>
          </a:solidFill>
          <a:ln w="28575" cap="flat" cmpd="sng" algn="ctr">
            <a:solidFill>
              <a:schemeClr val="bg1"/>
            </a:solidFill>
            <a:prstDash val="solid"/>
            <a:miter lim="800000"/>
          </a:ln>
          <a:effectLst/>
        </p:spPr>
        <p:txBody>
          <a:bodyPr rtlCol="0" anchor="ctr"/>
          <a:lstStyle/>
          <a:p>
            <a:pPr defTabSz="514350">
              <a:defRPr/>
            </a:pPr>
            <a:endParaRPr lang="en-US" sz="1013">
              <a:solidFill>
                <a:srgbClr val="000000"/>
              </a:solidFill>
              <a:latin typeface="Arial"/>
            </a:endParaRPr>
          </a:p>
        </p:txBody>
      </p:sp>
      <p:sp>
        <p:nvSpPr>
          <p:cNvPr id="27" name="6.2 Circle 2">
            <a:extLst>
              <a:ext uri="{FF2B5EF4-FFF2-40B4-BE49-F238E27FC236}">
                <a16:creationId xmlns:a16="http://schemas.microsoft.com/office/drawing/2014/main" id="{1690D7B9-737E-EE9D-84C9-EC008BBDEAC6}"/>
              </a:ext>
              <a:ext uri="{C183D7F6-B498-43B3-948B-1728B52AA6E4}">
                <adec:decorative xmlns:adec="http://schemas.microsoft.com/office/drawing/2017/decorative" val="1"/>
              </a:ext>
            </a:extLst>
          </p:cNvPr>
          <p:cNvSpPr/>
          <p:nvPr/>
        </p:nvSpPr>
        <p:spPr>
          <a:xfrm>
            <a:off x="843749" y="4614400"/>
            <a:ext cx="837202" cy="794071"/>
          </a:xfrm>
          <a:prstGeom prst="ellipse">
            <a:avLst/>
          </a:prstGeom>
          <a:solidFill>
            <a:srgbClr val="1471B9"/>
          </a:solidFill>
          <a:ln w="28575" cap="flat" cmpd="sng" algn="ctr">
            <a:solidFill>
              <a:schemeClr val="bg1"/>
            </a:solidFill>
            <a:prstDash val="solid"/>
            <a:miter lim="800000"/>
          </a:ln>
          <a:effectLst/>
        </p:spPr>
        <p:txBody>
          <a:bodyPr rtlCol="0" anchor="ctr"/>
          <a:lstStyle/>
          <a:p>
            <a:pPr defTabSz="514350">
              <a:defRPr/>
            </a:pPr>
            <a:endParaRPr lang="en-US" sz="1013">
              <a:solidFill>
                <a:srgbClr val="000000"/>
              </a:solidFill>
              <a:latin typeface="Arial"/>
            </a:endParaRPr>
          </a:p>
        </p:txBody>
      </p:sp>
      <p:sp>
        <p:nvSpPr>
          <p:cNvPr id="34" name="Rounded Rectangle 10">
            <a:extLst>
              <a:ext uri="{FF2B5EF4-FFF2-40B4-BE49-F238E27FC236}">
                <a16:creationId xmlns:a16="http://schemas.microsoft.com/office/drawing/2014/main" id="{E60C1C36-CB82-FF7C-B2AB-4D00C74F012C}"/>
              </a:ext>
            </a:extLst>
          </p:cNvPr>
          <p:cNvSpPr/>
          <p:nvPr/>
        </p:nvSpPr>
        <p:spPr>
          <a:xfrm>
            <a:off x="7459284" y="3214297"/>
            <a:ext cx="1283813" cy="1897838"/>
          </a:xfrm>
          <a:prstGeom prst="roundRect">
            <a:avLst>
              <a:gd name="adj" fmla="val 4167"/>
            </a:avLst>
          </a:prstGeom>
          <a:solidFill>
            <a:srgbClr val="E3ECF8"/>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1350">
              <a:solidFill>
                <a:prstClr val="white"/>
              </a:solidFill>
              <a:latin typeface="Calibri" panose="020F0502020204030204"/>
            </a:endParaRPr>
          </a:p>
        </p:txBody>
      </p:sp>
      <p:sp>
        <p:nvSpPr>
          <p:cNvPr id="43" name="TextBox 42">
            <a:extLst>
              <a:ext uri="{FF2B5EF4-FFF2-40B4-BE49-F238E27FC236}">
                <a16:creationId xmlns:a16="http://schemas.microsoft.com/office/drawing/2014/main" id="{AAE26A2B-D79F-CEF0-51BD-B1D684FCD26B}"/>
              </a:ext>
            </a:extLst>
          </p:cNvPr>
          <p:cNvSpPr txBox="1"/>
          <p:nvPr/>
        </p:nvSpPr>
        <p:spPr>
          <a:xfrm>
            <a:off x="6110444" y="3674563"/>
            <a:ext cx="1353832" cy="738664"/>
          </a:xfrm>
          <a:prstGeom prst="rect">
            <a:avLst/>
          </a:prstGeom>
          <a:noFill/>
        </p:spPr>
        <p:txBody>
          <a:bodyPr wrap="none" rtlCol="0">
            <a:spAutoFit/>
          </a:bodyPr>
          <a:lstStyle/>
          <a:p>
            <a:pPr algn="ctr">
              <a:defRPr/>
            </a:pPr>
            <a:r>
              <a:rPr lang="en-US" sz="1400" b="1" dirty="0">
                <a:solidFill>
                  <a:srgbClr val="002060"/>
                </a:solidFill>
                <a:latin typeface="DM Sans SemiBold" pitchFamily="2" charset="0"/>
                <a:cs typeface="Arial" panose="020B0604020202020204" pitchFamily="34" charset="0"/>
              </a:rPr>
              <a:t>STUDIES </a:t>
            </a:r>
          </a:p>
          <a:p>
            <a:pPr algn="ctr">
              <a:defRPr/>
            </a:pPr>
            <a:r>
              <a:rPr lang="en-US" sz="1400" b="1" dirty="0">
                <a:solidFill>
                  <a:srgbClr val="002060"/>
                </a:solidFill>
                <a:latin typeface="DM Sans SemiBold" pitchFamily="2" charset="0"/>
                <a:cs typeface="Arial" panose="020B0604020202020204" pitchFamily="34" charset="0"/>
              </a:rPr>
              <a:t>OFFERING </a:t>
            </a:r>
          </a:p>
          <a:p>
            <a:pPr algn="ctr">
              <a:defRPr/>
            </a:pPr>
            <a:r>
              <a:rPr lang="en-US" sz="1400" b="1" dirty="0">
                <a:solidFill>
                  <a:srgbClr val="002060"/>
                </a:solidFill>
                <a:latin typeface="DM Sans SemiBold" pitchFamily="2" charset="0"/>
                <a:cs typeface="Arial" panose="020B0604020202020204" pitchFamily="34" charset="0"/>
              </a:rPr>
              <a:t>BIOSPECIMENS </a:t>
            </a:r>
          </a:p>
        </p:txBody>
      </p:sp>
      <p:sp>
        <p:nvSpPr>
          <p:cNvPr id="45" name="Rounded Rectangle 19">
            <a:extLst>
              <a:ext uri="{FF2B5EF4-FFF2-40B4-BE49-F238E27FC236}">
                <a16:creationId xmlns:a16="http://schemas.microsoft.com/office/drawing/2014/main" id="{63E8819E-84CD-B632-46B2-B3542EB6BAFE}"/>
              </a:ext>
            </a:extLst>
          </p:cNvPr>
          <p:cNvSpPr/>
          <p:nvPr/>
        </p:nvSpPr>
        <p:spPr>
          <a:xfrm>
            <a:off x="4982302" y="3014535"/>
            <a:ext cx="800970" cy="489754"/>
          </a:xfrm>
          <a:prstGeom prst="roundRect">
            <a:avLst>
              <a:gd name="adj" fmla="val 50000"/>
            </a:avLst>
          </a:prstGeom>
          <a:solidFill>
            <a:schemeClr val="bg1"/>
          </a:solidFill>
          <a:ln>
            <a:noFill/>
          </a:ln>
          <a:effectLst>
            <a:outerShdw blurRad="40000" dist="12000" dir="5400000" rotWithShape="0">
              <a:srgbClr val="000000">
                <a:alpha val="22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US" sz="1500" b="1" dirty="0">
                <a:solidFill>
                  <a:schemeClr val="tx1"/>
                </a:solidFill>
                <a:latin typeface="Arial" panose="020B0604020202020204" pitchFamily="34" charset="0"/>
                <a:cs typeface="Arial" panose="020B0604020202020204" pitchFamily="34" charset="0"/>
              </a:rPr>
              <a:t>168</a:t>
            </a:r>
          </a:p>
        </p:txBody>
      </p:sp>
      <p:sp>
        <p:nvSpPr>
          <p:cNvPr id="48" name="Rounded Rectangle 19">
            <a:extLst>
              <a:ext uri="{FF2B5EF4-FFF2-40B4-BE49-F238E27FC236}">
                <a16:creationId xmlns:a16="http://schemas.microsoft.com/office/drawing/2014/main" id="{5F4C38A0-9156-A0C8-FD1A-17CB1A0418B3}"/>
              </a:ext>
            </a:extLst>
          </p:cNvPr>
          <p:cNvSpPr/>
          <p:nvPr/>
        </p:nvSpPr>
        <p:spPr>
          <a:xfrm>
            <a:off x="6359278" y="3014536"/>
            <a:ext cx="800970" cy="489754"/>
          </a:xfrm>
          <a:prstGeom prst="roundRect">
            <a:avLst>
              <a:gd name="adj" fmla="val 50000"/>
            </a:avLst>
          </a:prstGeom>
          <a:solidFill>
            <a:schemeClr val="bg1"/>
          </a:solidFill>
          <a:ln>
            <a:noFill/>
          </a:ln>
          <a:effectLst>
            <a:outerShdw blurRad="40000" dist="12000" dir="5400000" rotWithShape="0">
              <a:srgbClr val="000000">
                <a:alpha val="22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US" sz="1500" b="1" dirty="0">
                <a:solidFill>
                  <a:schemeClr val="tx1"/>
                </a:solidFill>
                <a:latin typeface="Arial" panose="020B0604020202020204" pitchFamily="34" charset="0"/>
                <a:cs typeface="Arial" panose="020B0604020202020204" pitchFamily="34" charset="0"/>
              </a:rPr>
              <a:t>10</a:t>
            </a:r>
          </a:p>
        </p:txBody>
      </p:sp>
      <p:sp>
        <p:nvSpPr>
          <p:cNvPr id="50" name="TextBox 49">
            <a:extLst>
              <a:ext uri="{FF2B5EF4-FFF2-40B4-BE49-F238E27FC236}">
                <a16:creationId xmlns:a16="http://schemas.microsoft.com/office/drawing/2014/main" id="{4FA23801-C26E-84B9-AE69-B580B200285C}"/>
              </a:ext>
            </a:extLst>
          </p:cNvPr>
          <p:cNvSpPr txBox="1"/>
          <p:nvPr/>
        </p:nvSpPr>
        <p:spPr>
          <a:xfrm>
            <a:off x="4752871" y="3674563"/>
            <a:ext cx="1273490" cy="523220"/>
          </a:xfrm>
          <a:prstGeom prst="rect">
            <a:avLst/>
          </a:prstGeom>
          <a:noFill/>
        </p:spPr>
        <p:txBody>
          <a:bodyPr wrap="none" rtlCol="0">
            <a:spAutoFit/>
          </a:bodyPr>
          <a:lstStyle/>
          <a:p>
            <a:pPr algn="ctr">
              <a:defRPr/>
            </a:pPr>
            <a:r>
              <a:rPr lang="en-US" sz="1400" b="1" dirty="0">
                <a:solidFill>
                  <a:srgbClr val="002060"/>
                </a:solidFill>
                <a:latin typeface="DM Sans SemiBold" pitchFamily="2" charset="0"/>
                <a:cs typeface="Arial" panose="020B0604020202020204" pitchFamily="34" charset="0"/>
              </a:rPr>
              <a:t>DATA USE </a:t>
            </a:r>
          </a:p>
          <a:p>
            <a:pPr algn="ctr">
              <a:defRPr/>
            </a:pPr>
            <a:r>
              <a:rPr lang="en-US" sz="1400" b="1" dirty="0">
                <a:solidFill>
                  <a:srgbClr val="002060"/>
                </a:solidFill>
                <a:latin typeface="DM Sans SemiBold" pitchFamily="2" charset="0"/>
                <a:cs typeface="Arial" panose="020B0604020202020204" pitchFamily="34" charset="0"/>
              </a:rPr>
              <a:t>PUBLICATIONS</a:t>
            </a:r>
          </a:p>
        </p:txBody>
      </p:sp>
      <p:sp>
        <p:nvSpPr>
          <p:cNvPr id="54" name="Rounded Rectangle 19">
            <a:extLst>
              <a:ext uri="{FF2B5EF4-FFF2-40B4-BE49-F238E27FC236}">
                <a16:creationId xmlns:a16="http://schemas.microsoft.com/office/drawing/2014/main" id="{265E2EBA-D3CD-151C-344B-DC85330432BC}"/>
              </a:ext>
            </a:extLst>
          </p:cNvPr>
          <p:cNvSpPr/>
          <p:nvPr/>
        </p:nvSpPr>
        <p:spPr>
          <a:xfrm>
            <a:off x="7700706" y="3014536"/>
            <a:ext cx="800970" cy="489754"/>
          </a:xfrm>
          <a:prstGeom prst="roundRect">
            <a:avLst>
              <a:gd name="adj" fmla="val 50000"/>
            </a:avLst>
          </a:prstGeom>
          <a:solidFill>
            <a:schemeClr val="bg1"/>
          </a:solidFill>
          <a:ln>
            <a:noFill/>
          </a:ln>
          <a:effectLst>
            <a:outerShdw blurRad="40000" dist="12000" dir="5400000" rotWithShape="0">
              <a:srgbClr val="000000">
                <a:alpha val="22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US" sz="1500" b="1" dirty="0">
                <a:solidFill>
                  <a:schemeClr val="tx1"/>
                </a:solidFill>
                <a:latin typeface="Arial" panose="020B0604020202020204" pitchFamily="34" charset="0"/>
                <a:cs typeface="Arial" panose="020B0604020202020204" pitchFamily="34" charset="0"/>
              </a:rPr>
              <a:t>16</a:t>
            </a:r>
          </a:p>
        </p:txBody>
      </p:sp>
      <p:sp>
        <p:nvSpPr>
          <p:cNvPr id="58" name="TextBox 57">
            <a:extLst>
              <a:ext uri="{FF2B5EF4-FFF2-40B4-BE49-F238E27FC236}">
                <a16:creationId xmlns:a16="http://schemas.microsoft.com/office/drawing/2014/main" id="{55A1A883-7773-BD10-4689-204350D96827}"/>
              </a:ext>
            </a:extLst>
          </p:cNvPr>
          <p:cNvSpPr txBox="1"/>
          <p:nvPr/>
        </p:nvSpPr>
        <p:spPr>
          <a:xfrm>
            <a:off x="7453443" y="3687625"/>
            <a:ext cx="1353832" cy="523220"/>
          </a:xfrm>
          <a:prstGeom prst="rect">
            <a:avLst/>
          </a:prstGeom>
          <a:noFill/>
        </p:spPr>
        <p:txBody>
          <a:bodyPr wrap="none" rtlCol="0">
            <a:spAutoFit/>
          </a:bodyPr>
          <a:lstStyle/>
          <a:p>
            <a:pPr algn="ctr">
              <a:defRPr/>
            </a:pPr>
            <a:r>
              <a:rPr lang="en-US" sz="1400" b="1" dirty="0">
                <a:solidFill>
                  <a:srgbClr val="002060"/>
                </a:solidFill>
                <a:latin typeface="DM Sans SemiBold" pitchFamily="2" charset="0"/>
                <a:cs typeface="Arial" panose="020B0604020202020204" pitchFamily="34" charset="0"/>
              </a:rPr>
              <a:t>BIOSPECIMENS </a:t>
            </a:r>
          </a:p>
          <a:p>
            <a:pPr algn="ctr">
              <a:defRPr/>
            </a:pPr>
            <a:r>
              <a:rPr lang="en-US" sz="1400" b="1" dirty="0">
                <a:solidFill>
                  <a:srgbClr val="002060"/>
                </a:solidFill>
                <a:latin typeface="DM Sans SemiBold" pitchFamily="2" charset="0"/>
                <a:cs typeface="Arial" panose="020B0604020202020204" pitchFamily="34" charset="0"/>
              </a:rPr>
              <a:t>REQUESTS</a:t>
            </a:r>
          </a:p>
        </p:txBody>
      </p:sp>
      <p:sp>
        <p:nvSpPr>
          <p:cNvPr id="62" name="Rounded Rectangle 19">
            <a:extLst>
              <a:ext uri="{FF2B5EF4-FFF2-40B4-BE49-F238E27FC236}">
                <a16:creationId xmlns:a16="http://schemas.microsoft.com/office/drawing/2014/main" id="{69F53AA2-2162-AA47-B125-6EBE11300043}"/>
              </a:ext>
            </a:extLst>
          </p:cNvPr>
          <p:cNvSpPr/>
          <p:nvPr/>
        </p:nvSpPr>
        <p:spPr>
          <a:xfrm>
            <a:off x="3622760" y="3014534"/>
            <a:ext cx="800970" cy="489754"/>
          </a:xfrm>
          <a:prstGeom prst="roundRect">
            <a:avLst>
              <a:gd name="adj" fmla="val 50000"/>
            </a:avLst>
          </a:prstGeom>
          <a:solidFill>
            <a:schemeClr val="bg1"/>
          </a:solidFill>
          <a:ln>
            <a:noFill/>
          </a:ln>
          <a:effectLst>
            <a:outerShdw blurRad="40000" dist="12000" dir="5400000" rotWithShape="0">
              <a:srgbClr val="000000">
                <a:alpha val="22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US" sz="1500" b="1" dirty="0">
                <a:solidFill>
                  <a:schemeClr val="tx1"/>
                </a:solidFill>
                <a:latin typeface="Arial" panose="020B0604020202020204" pitchFamily="34" charset="0"/>
                <a:cs typeface="Arial" panose="020B0604020202020204" pitchFamily="34" charset="0"/>
              </a:rPr>
              <a:t>873</a:t>
            </a:r>
          </a:p>
        </p:txBody>
      </p:sp>
      <p:sp>
        <p:nvSpPr>
          <p:cNvPr id="64" name="TextBox 63">
            <a:extLst>
              <a:ext uri="{FF2B5EF4-FFF2-40B4-BE49-F238E27FC236}">
                <a16:creationId xmlns:a16="http://schemas.microsoft.com/office/drawing/2014/main" id="{ABD84829-4BA2-3DB9-CFDC-FD10C052762A}"/>
              </a:ext>
            </a:extLst>
          </p:cNvPr>
          <p:cNvSpPr txBox="1"/>
          <p:nvPr/>
        </p:nvSpPr>
        <p:spPr>
          <a:xfrm>
            <a:off x="3546705" y="3674563"/>
            <a:ext cx="953082" cy="523220"/>
          </a:xfrm>
          <a:prstGeom prst="rect">
            <a:avLst/>
          </a:prstGeom>
          <a:noFill/>
        </p:spPr>
        <p:txBody>
          <a:bodyPr wrap="none" rtlCol="0">
            <a:spAutoFit/>
          </a:bodyPr>
          <a:lstStyle/>
          <a:p>
            <a:pPr algn="ctr">
              <a:defRPr/>
            </a:pPr>
            <a:r>
              <a:rPr lang="en-US" sz="1400" b="1" dirty="0">
                <a:solidFill>
                  <a:srgbClr val="002060"/>
                </a:solidFill>
                <a:latin typeface="DM Sans SemiBold" pitchFamily="2" charset="0"/>
                <a:cs typeface="Arial" panose="020B0604020202020204" pitchFamily="34" charset="0"/>
              </a:rPr>
              <a:t>DATA</a:t>
            </a:r>
          </a:p>
          <a:p>
            <a:pPr algn="ctr">
              <a:defRPr/>
            </a:pPr>
            <a:r>
              <a:rPr lang="en-US" sz="1400" b="1" dirty="0">
                <a:solidFill>
                  <a:srgbClr val="002060"/>
                </a:solidFill>
                <a:latin typeface="DM Sans SemiBold" pitchFamily="2" charset="0"/>
                <a:cs typeface="Arial" panose="020B0604020202020204" pitchFamily="34" charset="0"/>
              </a:rPr>
              <a:t>REQUESTS</a:t>
            </a:r>
          </a:p>
        </p:txBody>
      </p:sp>
      <p:sp>
        <p:nvSpPr>
          <p:cNvPr id="68" name="5.2 Circle 1">
            <a:extLst>
              <a:ext uri="{FF2B5EF4-FFF2-40B4-BE49-F238E27FC236}">
                <a16:creationId xmlns:a16="http://schemas.microsoft.com/office/drawing/2014/main" id="{C8A822BA-7BAA-56EA-FF7B-A52AB1F491C1}"/>
              </a:ext>
              <a:ext uri="{C183D7F6-B498-43B3-948B-1728B52AA6E4}">
                <adec:decorative xmlns:adec="http://schemas.microsoft.com/office/drawing/2017/decorative" val="1"/>
              </a:ext>
            </a:extLst>
          </p:cNvPr>
          <p:cNvSpPr/>
          <p:nvPr/>
        </p:nvSpPr>
        <p:spPr>
          <a:xfrm>
            <a:off x="3619046" y="4627119"/>
            <a:ext cx="797856" cy="791584"/>
          </a:xfrm>
          <a:prstGeom prst="ellipse">
            <a:avLst/>
          </a:prstGeom>
          <a:solidFill>
            <a:srgbClr val="1471B9"/>
          </a:solidFill>
          <a:ln w="28575" cap="flat" cmpd="sng" algn="ctr">
            <a:solidFill>
              <a:schemeClr val="bg1"/>
            </a:solidFill>
            <a:prstDash val="solid"/>
            <a:miter lim="800000"/>
          </a:ln>
          <a:effectLst/>
        </p:spPr>
        <p:txBody>
          <a:bodyPr rtlCol="0" anchor="ctr"/>
          <a:lstStyle/>
          <a:p>
            <a:pPr defTabSz="514350">
              <a:defRPr/>
            </a:pPr>
            <a:endParaRPr lang="en-US" sz="1013">
              <a:solidFill>
                <a:srgbClr val="000000"/>
              </a:solidFill>
              <a:latin typeface="Arial"/>
            </a:endParaRPr>
          </a:p>
        </p:txBody>
      </p:sp>
      <p:pic>
        <p:nvPicPr>
          <p:cNvPr id="70" name="7.1 Document icon">
            <a:extLst>
              <a:ext uri="{FF2B5EF4-FFF2-40B4-BE49-F238E27FC236}">
                <a16:creationId xmlns:a16="http://schemas.microsoft.com/office/drawing/2014/main" id="{46212597-D17A-6823-B167-86B8E3C05D8B}"/>
              </a:ext>
              <a:ext uri="{C183D7F6-B498-43B3-948B-1728B52AA6E4}">
                <adec:decorative xmlns:adec="http://schemas.microsoft.com/office/drawing/2017/decorative" val="1"/>
              </a:ext>
            </a:extLst>
          </p:cNvPr>
          <p:cNvPicPr>
            <a:picLocks noChangeAspect="1"/>
          </p:cNvPicPr>
          <p:nvPr/>
        </p:nvPicPr>
        <p:blipFill>
          <a:blip r:embed="rId2">
            <a:lum bright="70000" contrast="-70000"/>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tretch>
            <a:fillRect/>
          </a:stretch>
        </p:blipFill>
        <p:spPr>
          <a:xfrm>
            <a:off x="3804891" y="4774602"/>
            <a:ext cx="450809" cy="480287"/>
          </a:xfrm>
          <a:prstGeom prst="rect">
            <a:avLst/>
          </a:prstGeom>
        </p:spPr>
      </p:pic>
      <p:sp>
        <p:nvSpPr>
          <p:cNvPr id="72" name="5.2 Circle 1">
            <a:extLst>
              <a:ext uri="{FF2B5EF4-FFF2-40B4-BE49-F238E27FC236}">
                <a16:creationId xmlns:a16="http://schemas.microsoft.com/office/drawing/2014/main" id="{3B96DFB1-87B6-C9BE-AD54-6DDB80966620}"/>
              </a:ext>
              <a:ext uri="{C183D7F6-B498-43B3-948B-1728B52AA6E4}">
                <adec:decorative xmlns:adec="http://schemas.microsoft.com/office/drawing/2017/decorative" val="1"/>
              </a:ext>
            </a:extLst>
          </p:cNvPr>
          <p:cNvSpPr/>
          <p:nvPr/>
        </p:nvSpPr>
        <p:spPr>
          <a:xfrm>
            <a:off x="4995204" y="4631258"/>
            <a:ext cx="797855" cy="791583"/>
          </a:xfrm>
          <a:prstGeom prst="ellipse">
            <a:avLst/>
          </a:prstGeom>
          <a:solidFill>
            <a:srgbClr val="1471B9"/>
          </a:solidFill>
          <a:ln w="28575" cap="flat" cmpd="sng" algn="ctr">
            <a:solidFill>
              <a:schemeClr val="bg1"/>
            </a:solidFill>
            <a:prstDash val="solid"/>
            <a:miter lim="800000"/>
          </a:ln>
          <a:effectLst/>
        </p:spPr>
        <p:txBody>
          <a:bodyPr rtlCol="0" anchor="ctr"/>
          <a:lstStyle/>
          <a:p>
            <a:pPr defTabSz="514350">
              <a:defRPr/>
            </a:pPr>
            <a:endParaRPr lang="en-US" sz="1013">
              <a:solidFill>
                <a:srgbClr val="000000"/>
              </a:solidFill>
              <a:latin typeface="Arial"/>
            </a:endParaRPr>
          </a:p>
        </p:txBody>
      </p:sp>
      <p:pic>
        <p:nvPicPr>
          <p:cNvPr id="74" name="8.1 Clipboard icon">
            <a:extLst>
              <a:ext uri="{FF2B5EF4-FFF2-40B4-BE49-F238E27FC236}">
                <a16:creationId xmlns:a16="http://schemas.microsoft.com/office/drawing/2014/main" id="{15E0187F-E4E4-CD4F-822F-29A3B4C4D101}"/>
              </a:ext>
              <a:ext uri="{C183D7F6-B498-43B3-948B-1728B52AA6E4}">
                <adec:decorative xmlns:adec="http://schemas.microsoft.com/office/drawing/2017/decorative" val="1"/>
              </a:ext>
            </a:extLst>
          </p:cNvPr>
          <p:cNvPicPr>
            <a:picLocks noChangeAspect="1"/>
          </p:cNvPicPr>
          <p:nvPr/>
        </p:nvPicPr>
        <p:blipFill>
          <a:blip r:embed="rId4" cstate="print">
            <a:lum bright="70000" contrast="-70000"/>
            <a:extLst>
              <a:ext uri="{28A0092B-C50C-407E-A947-70E740481C1C}">
                <a14:useLocalDpi xmlns:a14="http://schemas.microsoft.com/office/drawing/2010/main" val="0"/>
              </a:ext>
            </a:extLst>
          </a:blip>
          <a:stretch>
            <a:fillRect/>
          </a:stretch>
        </p:blipFill>
        <p:spPr>
          <a:xfrm>
            <a:off x="5144851" y="4774602"/>
            <a:ext cx="566340" cy="525538"/>
          </a:xfrm>
          <a:prstGeom prst="rect">
            <a:avLst/>
          </a:prstGeom>
        </p:spPr>
      </p:pic>
      <p:sp>
        <p:nvSpPr>
          <p:cNvPr id="76" name="5.2 Circle 1">
            <a:extLst>
              <a:ext uri="{FF2B5EF4-FFF2-40B4-BE49-F238E27FC236}">
                <a16:creationId xmlns:a16="http://schemas.microsoft.com/office/drawing/2014/main" id="{E3C6A1E9-E463-8F58-4E7B-ADD1BA0610D0}"/>
              </a:ext>
              <a:ext uri="{C183D7F6-B498-43B3-948B-1728B52AA6E4}">
                <adec:decorative xmlns:adec="http://schemas.microsoft.com/office/drawing/2017/decorative" val="1"/>
              </a:ext>
            </a:extLst>
          </p:cNvPr>
          <p:cNvSpPr/>
          <p:nvPr/>
        </p:nvSpPr>
        <p:spPr>
          <a:xfrm>
            <a:off x="6373675" y="4642753"/>
            <a:ext cx="797855" cy="791583"/>
          </a:xfrm>
          <a:prstGeom prst="ellipse">
            <a:avLst/>
          </a:prstGeom>
          <a:solidFill>
            <a:srgbClr val="1471B9"/>
          </a:solidFill>
          <a:ln w="28575" cap="flat" cmpd="sng" algn="ctr">
            <a:solidFill>
              <a:schemeClr val="bg1"/>
            </a:solidFill>
            <a:prstDash val="solid"/>
            <a:miter lim="800000"/>
          </a:ln>
          <a:effectLst/>
        </p:spPr>
        <p:txBody>
          <a:bodyPr rtlCol="0" anchor="ctr"/>
          <a:lstStyle/>
          <a:p>
            <a:pPr defTabSz="514350">
              <a:defRPr/>
            </a:pPr>
            <a:endParaRPr lang="en-US" sz="1013">
              <a:solidFill>
                <a:srgbClr val="000000"/>
              </a:solidFill>
              <a:latin typeface="Arial"/>
            </a:endParaRPr>
          </a:p>
        </p:txBody>
      </p:sp>
      <p:sp>
        <p:nvSpPr>
          <p:cNvPr id="80" name="5.2 Circle 1">
            <a:extLst>
              <a:ext uri="{FF2B5EF4-FFF2-40B4-BE49-F238E27FC236}">
                <a16:creationId xmlns:a16="http://schemas.microsoft.com/office/drawing/2014/main" id="{2324EDD6-10E5-B411-E5E0-BBFEFEB00725}"/>
              </a:ext>
              <a:ext uri="{C183D7F6-B498-43B3-948B-1728B52AA6E4}">
                <adec:decorative xmlns:adec="http://schemas.microsoft.com/office/drawing/2017/decorative" val="1"/>
              </a:ext>
            </a:extLst>
          </p:cNvPr>
          <p:cNvSpPr/>
          <p:nvPr/>
        </p:nvSpPr>
        <p:spPr>
          <a:xfrm>
            <a:off x="7703821" y="4623571"/>
            <a:ext cx="797855" cy="791583"/>
          </a:xfrm>
          <a:prstGeom prst="ellipse">
            <a:avLst/>
          </a:prstGeom>
          <a:solidFill>
            <a:srgbClr val="1471B9"/>
          </a:solidFill>
          <a:ln w="28575" cap="flat" cmpd="sng" algn="ctr">
            <a:solidFill>
              <a:schemeClr val="bg1"/>
            </a:solidFill>
            <a:prstDash val="solid"/>
            <a:miter lim="800000"/>
          </a:ln>
          <a:effectLst/>
        </p:spPr>
        <p:txBody>
          <a:bodyPr rtlCol="0" anchor="ctr"/>
          <a:lstStyle/>
          <a:p>
            <a:pPr defTabSz="514350">
              <a:defRPr/>
            </a:pPr>
            <a:endParaRPr lang="en-US" sz="1013" dirty="0">
              <a:solidFill>
                <a:srgbClr val="000000"/>
              </a:solidFill>
              <a:latin typeface="Arial"/>
            </a:endParaRPr>
          </a:p>
        </p:txBody>
      </p:sp>
      <p:pic>
        <p:nvPicPr>
          <p:cNvPr id="82" name="10.1 Test tubes icon">
            <a:extLst>
              <a:ext uri="{FF2B5EF4-FFF2-40B4-BE49-F238E27FC236}">
                <a16:creationId xmlns:a16="http://schemas.microsoft.com/office/drawing/2014/main" id="{3B85E63B-7079-07CE-F8CA-EA6FA8E27EDF}"/>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831799" y="4773052"/>
            <a:ext cx="568245" cy="476766"/>
          </a:xfrm>
          <a:prstGeom prst="rect">
            <a:avLst/>
          </a:prstGeom>
        </p:spPr>
      </p:pic>
      <p:pic>
        <p:nvPicPr>
          <p:cNvPr id="84" name="10.1 Test tubes icon" descr="Beaker outline">
            <a:extLst>
              <a:ext uri="{FF2B5EF4-FFF2-40B4-BE49-F238E27FC236}">
                <a16:creationId xmlns:a16="http://schemas.microsoft.com/office/drawing/2014/main" id="{450C9707-AE0F-B809-0283-3B57D34FDF37}"/>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6500200" y="4724275"/>
            <a:ext cx="574319" cy="574319"/>
          </a:xfrm>
          <a:prstGeom prst="rect">
            <a:avLst/>
          </a:prstGeom>
        </p:spPr>
      </p:pic>
      <p:sp>
        <p:nvSpPr>
          <p:cNvPr id="86" name="Content Placeholder 8">
            <a:extLst>
              <a:ext uri="{FF2B5EF4-FFF2-40B4-BE49-F238E27FC236}">
                <a16:creationId xmlns:a16="http://schemas.microsoft.com/office/drawing/2014/main" id="{ECF8E2DA-B72E-9356-E917-125B9E3B5407}"/>
              </a:ext>
            </a:extLst>
          </p:cNvPr>
          <p:cNvSpPr txBox="1">
            <a:spLocks/>
          </p:cNvSpPr>
          <p:nvPr/>
        </p:nvSpPr>
        <p:spPr>
          <a:xfrm>
            <a:off x="3437499" y="5663955"/>
            <a:ext cx="2658668" cy="461666"/>
          </a:xfrm>
          <a:prstGeom prst="rect">
            <a:avLst/>
          </a:prstGeom>
          <a:noFill/>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US" sz="1600" b="1" dirty="0">
                <a:solidFill>
                  <a:schemeClr val="accent1"/>
                </a:solidFill>
                <a:latin typeface="DM Sans SemiBold" pitchFamily="2" charset="0"/>
                <a:hlinkClick r:id="rId7">
                  <a:extLst>
                    <a:ext uri="{A12FA001-AC4F-418D-AE19-62706E023703}">
                      <ahyp:hlinkClr xmlns:ahyp="http://schemas.microsoft.com/office/drawing/2018/hyperlinkcolor" val="tx"/>
                    </a:ext>
                  </a:extLst>
                </a:hlinkClick>
              </a:rPr>
              <a:t>https://dash.nichd.nih.gov</a:t>
            </a:r>
            <a:endParaRPr lang="en-US" sz="1600" b="1" dirty="0">
              <a:solidFill>
                <a:schemeClr val="accent1"/>
              </a:solidFill>
              <a:latin typeface="DM Sans SemiBold" pitchFamily="2" charset="0"/>
            </a:endParaRPr>
          </a:p>
        </p:txBody>
      </p:sp>
      <p:pic>
        <p:nvPicPr>
          <p:cNvPr id="3" name="5.1 Books icon">
            <a:extLst>
              <a:ext uri="{FF2B5EF4-FFF2-40B4-BE49-F238E27FC236}">
                <a16:creationId xmlns:a16="http://schemas.microsoft.com/office/drawing/2014/main" id="{E7D30A2B-4D57-3DF8-59A2-0C28BB6DBFF6}"/>
              </a:ext>
              <a:ext uri="{C183D7F6-B498-43B3-948B-1728B52AA6E4}">
                <adec:decorative xmlns:adec="http://schemas.microsoft.com/office/drawing/2017/decorative" val="1"/>
              </a:ext>
            </a:extLst>
          </p:cNvPr>
          <p:cNvPicPr>
            <a:picLocks noChangeAspect="1"/>
          </p:cNvPicPr>
          <p:nvPr/>
        </p:nvPicPr>
        <p:blipFill>
          <a:blip r:embed="rId8">
            <a:lum bright="70000" contrast="-70000"/>
          </a:blip>
          <a:stretch>
            <a:fillRect/>
          </a:stretch>
        </p:blipFill>
        <p:spPr>
          <a:xfrm>
            <a:off x="1063668" y="4805058"/>
            <a:ext cx="397362" cy="460454"/>
          </a:xfrm>
          <a:prstGeom prst="rect">
            <a:avLst/>
          </a:prstGeom>
        </p:spPr>
      </p:pic>
      <p:pic>
        <p:nvPicPr>
          <p:cNvPr id="5" name="6.1 Document and folder icon">
            <a:extLst>
              <a:ext uri="{FF2B5EF4-FFF2-40B4-BE49-F238E27FC236}">
                <a16:creationId xmlns:a16="http://schemas.microsoft.com/office/drawing/2014/main" id="{CC1D1CCE-AA10-D7A7-ECC2-00507B69497A}"/>
              </a:ext>
              <a:ext uri="{C183D7F6-B498-43B3-948B-1728B52AA6E4}">
                <adec:decorative xmlns:adec="http://schemas.microsoft.com/office/drawing/2017/decorative" val="1"/>
              </a:ext>
            </a:extLst>
          </p:cNvPr>
          <p:cNvPicPr>
            <a:picLocks noChangeAspect="1"/>
          </p:cNvPicPr>
          <p:nvPr/>
        </p:nvPicPr>
        <p:blipFill>
          <a:blip r:embed="rId9">
            <a:lum bright="70000" contrast="-70000"/>
          </a:blip>
          <a:stretch>
            <a:fillRect/>
          </a:stretch>
        </p:blipFill>
        <p:spPr>
          <a:xfrm>
            <a:off x="2446398" y="4799346"/>
            <a:ext cx="465809" cy="411302"/>
          </a:xfrm>
          <a:prstGeom prst="rect">
            <a:avLst/>
          </a:prstGeom>
        </p:spPr>
      </p:pic>
      <p:pic>
        <p:nvPicPr>
          <p:cNvPr id="4" name="Picture 3">
            <a:extLst>
              <a:ext uri="{FF2B5EF4-FFF2-40B4-BE49-F238E27FC236}">
                <a16:creationId xmlns:a16="http://schemas.microsoft.com/office/drawing/2014/main" id="{DE2F102E-1C46-6DA6-C82A-DD9BEB6E7C07}"/>
              </a:ext>
            </a:extLst>
          </p:cNvPr>
          <p:cNvPicPr>
            <a:picLocks noChangeAspect="1"/>
          </p:cNvPicPr>
          <p:nvPr/>
        </p:nvPicPr>
        <p:blipFill>
          <a:blip r:embed="rId10"/>
          <a:stretch>
            <a:fillRect/>
          </a:stretch>
        </p:blipFill>
        <p:spPr>
          <a:xfrm>
            <a:off x="4303224" y="8424"/>
            <a:ext cx="4840776" cy="641828"/>
          </a:xfrm>
          <a:prstGeom prst="rect">
            <a:avLst/>
          </a:prstGeom>
        </p:spPr>
      </p:pic>
    </p:spTree>
    <p:extLst>
      <p:ext uri="{BB962C8B-B14F-4D97-AF65-F5344CB8AC3E}">
        <p14:creationId xmlns:p14="http://schemas.microsoft.com/office/powerpoint/2010/main" val="26062905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F7A628-5D63-981A-502F-1F3CC4C83175}"/>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1C9DFF9A-0433-8215-AECD-0DACEB181B5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3557" y="2693089"/>
            <a:ext cx="7288725" cy="3810317"/>
          </a:xfrm>
          <a:prstGeom prst="rect">
            <a:avLst/>
          </a:prstGeom>
        </p:spPr>
      </p:pic>
      <p:sp>
        <p:nvSpPr>
          <p:cNvPr id="4" name="TextBox 3">
            <a:extLst>
              <a:ext uri="{FF2B5EF4-FFF2-40B4-BE49-F238E27FC236}">
                <a16:creationId xmlns:a16="http://schemas.microsoft.com/office/drawing/2014/main" id="{372854E1-5CE4-97CE-8817-D970A027FA8B}"/>
              </a:ext>
            </a:extLst>
          </p:cNvPr>
          <p:cNvSpPr txBox="1"/>
          <p:nvPr/>
        </p:nvSpPr>
        <p:spPr>
          <a:xfrm>
            <a:off x="379726" y="1089978"/>
            <a:ext cx="8680178" cy="1415772"/>
          </a:xfrm>
          <a:prstGeom prst="rect">
            <a:avLst/>
          </a:prstGeom>
          <a:noFill/>
        </p:spPr>
        <p:txBody>
          <a:bodyPr wrap="square" rtlCol="0">
            <a:spAutoFit/>
          </a:bodyPr>
          <a:lstStyle/>
          <a:p>
            <a:pPr algn="ctr">
              <a:lnSpc>
                <a:spcPct val="200000"/>
              </a:lnSpc>
            </a:pPr>
            <a:r>
              <a:rPr lang="en-US" sz="2500" dirty="0"/>
              <a:t>BioCoRE | Biomedical Collaborative Research Environment</a:t>
            </a:r>
          </a:p>
          <a:p>
            <a:pPr algn="ctr"/>
            <a:r>
              <a:rPr lang="en-US" dirty="0"/>
              <a:t>A multi-tenant, cloud-hosted enterprise research informatics platform designed to meet NIH controlled-access data repository compliance </a:t>
            </a:r>
          </a:p>
        </p:txBody>
      </p:sp>
    </p:spTree>
    <p:extLst>
      <p:ext uri="{BB962C8B-B14F-4D97-AF65-F5344CB8AC3E}">
        <p14:creationId xmlns:p14="http://schemas.microsoft.com/office/powerpoint/2010/main" val="7514881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BBF488-C559-FEEE-6160-56E8211201F1}"/>
              </a:ext>
            </a:extLst>
          </p:cNvPr>
          <p:cNvSpPr>
            <a:spLocks noGrp="1"/>
          </p:cNvSpPr>
          <p:nvPr>
            <p:ph type="title"/>
          </p:nvPr>
        </p:nvSpPr>
        <p:spPr>
          <a:xfrm>
            <a:off x="4063427" y="26644"/>
            <a:ext cx="5044612" cy="1031593"/>
          </a:xfrm>
        </p:spPr>
        <p:txBody>
          <a:bodyPr>
            <a:normAutofit/>
          </a:bodyPr>
          <a:lstStyle/>
          <a:p>
            <a:pPr algn="r"/>
            <a:r>
              <a:rPr lang="en-US" sz="3200" b="1" dirty="0">
                <a:solidFill>
                  <a:schemeClr val="accent1">
                    <a:lumMod val="50000"/>
                  </a:schemeClr>
                </a:solidFill>
              </a:rPr>
              <a:t>Introduction to BioCoRE</a:t>
            </a:r>
            <a:endParaRPr lang="en-US" sz="3200" dirty="0"/>
          </a:p>
        </p:txBody>
      </p:sp>
      <p:graphicFrame>
        <p:nvGraphicFramePr>
          <p:cNvPr id="4" name="Content Placeholder 3">
            <a:extLst>
              <a:ext uri="{FF2B5EF4-FFF2-40B4-BE49-F238E27FC236}">
                <a16:creationId xmlns:a16="http://schemas.microsoft.com/office/drawing/2014/main" id="{9D7C1A49-6861-EF4A-6588-0765E1DF4545}"/>
              </a:ext>
            </a:extLst>
          </p:cNvPr>
          <p:cNvGraphicFramePr>
            <a:graphicFrameLocks noGrp="1"/>
          </p:cNvGraphicFramePr>
          <p:nvPr>
            <p:ph idx="1"/>
          </p:nvPr>
        </p:nvGraphicFramePr>
        <p:xfrm>
          <a:off x="0" y="1058238"/>
          <a:ext cx="9143999" cy="526146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3" name="Group 2">
            <a:extLst>
              <a:ext uri="{FF2B5EF4-FFF2-40B4-BE49-F238E27FC236}">
                <a16:creationId xmlns:a16="http://schemas.microsoft.com/office/drawing/2014/main" id="{824EF6DB-B9CF-7D3B-95D4-98A799992E01}"/>
              </a:ext>
            </a:extLst>
          </p:cNvPr>
          <p:cNvGrpSpPr/>
          <p:nvPr/>
        </p:nvGrpSpPr>
        <p:grpSpPr>
          <a:xfrm>
            <a:off x="4063427" y="3173174"/>
            <a:ext cx="1089061" cy="1031593"/>
            <a:chOff x="3482939" y="2506895"/>
            <a:chExt cx="1338327" cy="1284269"/>
          </a:xfrm>
        </p:grpSpPr>
        <p:sp>
          <p:nvSpPr>
            <p:cNvPr id="5" name="Flowchart: Connector 4">
              <a:extLst>
                <a:ext uri="{FF2B5EF4-FFF2-40B4-BE49-F238E27FC236}">
                  <a16:creationId xmlns:a16="http://schemas.microsoft.com/office/drawing/2014/main" id="{B8962701-78C9-433C-3A8A-CA0313DB5E14}"/>
                </a:ext>
              </a:extLst>
            </p:cNvPr>
            <p:cNvSpPr/>
            <p:nvPr/>
          </p:nvSpPr>
          <p:spPr>
            <a:xfrm>
              <a:off x="3482939" y="2506895"/>
              <a:ext cx="1338327" cy="1284269"/>
            </a:xfrm>
            <a:prstGeom prst="flowChartConnector">
              <a:avLst/>
            </a:prstGeom>
            <a:solidFill>
              <a:schemeClr val="bg1"/>
            </a:solidFill>
            <a:ln w="19050">
              <a:solidFill>
                <a:schemeClr val="accent5">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C4A5F7C-0D0A-785B-1919-C9F4D7C997B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525652" y="2781729"/>
              <a:ext cx="1252900" cy="654977"/>
            </a:xfrm>
            <a:prstGeom prst="rect">
              <a:avLst/>
            </a:prstGeom>
          </p:spPr>
        </p:pic>
      </p:grpSp>
      <p:pic>
        <p:nvPicPr>
          <p:cNvPr id="8" name="Graphic 7" descr="Connections outline">
            <a:extLst>
              <a:ext uri="{FF2B5EF4-FFF2-40B4-BE49-F238E27FC236}">
                <a16:creationId xmlns:a16="http://schemas.microsoft.com/office/drawing/2014/main" id="{A556494D-5CBC-BD39-3A1D-AD0210131751}"/>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3559518" y="4968269"/>
            <a:ext cx="729399" cy="729399"/>
          </a:xfrm>
          <a:prstGeom prst="rect">
            <a:avLst/>
          </a:prstGeom>
        </p:spPr>
      </p:pic>
      <p:pic>
        <p:nvPicPr>
          <p:cNvPr id="10" name="Graphic 9" descr="Shield Tick outline">
            <a:extLst>
              <a:ext uri="{FF2B5EF4-FFF2-40B4-BE49-F238E27FC236}">
                <a16:creationId xmlns:a16="http://schemas.microsoft.com/office/drawing/2014/main" id="{D534278F-876F-2E5D-4E4A-7F73A26335A1}"/>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4973072" y="1852973"/>
            <a:ext cx="649211" cy="649211"/>
          </a:xfrm>
          <a:prstGeom prst="rect">
            <a:avLst/>
          </a:prstGeom>
        </p:spPr>
      </p:pic>
      <p:pic>
        <p:nvPicPr>
          <p:cNvPr id="12" name="Graphic 11" descr="Internet Of Things outline">
            <a:extLst>
              <a:ext uri="{FF2B5EF4-FFF2-40B4-BE49-F238E27FC236}">
                <a16:creationId xmlns:a16="http://schemas.microsoft.com/office/drawing/2014/main" id="{737F00AE-A138-896F-1C79-C582782AFD14}"/>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5117730" y="5024764"/>
            <a:ext cx="616408" cy="616408"/>
          </a:xfrm>
          <a:prstGeom prst="rect">
            <a:avLst/>
          </a:prstGeom>
        </p:spPr>
      </p:pic>
      <p:pic>
        <p:nvPicPr>
          <p:cNvPr id="14" name="Graphic 13" descr="Group brainstorm outline">
            <a:extLst>
              <a:ext uri="{FF2B5EF4-FFF2-40B4-BE49-F238E27FC236}">
                <a16:creationId xmlns:a16="http://schemas.microsoft.com/office/drawing/2014/main" id="{113513EA-5A8E-0145-D040-A8567A9FA336}"/>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3477927" y="1798517"/>
            <a:ext cx="752621" cy="752621"/>
          </a:xfrm>
          <a:prstGeom prst="rect">
            <a:avLst/>
          </a:prstGeom>
        </p:spPr>
      </p:pic>
    </p:spTree>
    <p:extLst>
      <p:ext uri="{BB962C8B-B14F-4D97-AF65-F5344CB8AC3E}">
        <p14:creationId xmlns:p14="http://schemas.microsoft.com/office/powerpoint/2010/main" val="13100216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FB71FED-8180-DF47-D5F7-3E3D853B33CE}"/>
              </a:ext>
            </a:extLst>
          </p:cNvPr>
          <p:cNvSpPr txBox="1"/>
          <p:nvPr/>
        </p:nvSpPr>
        <p:spPr>
          <a:xfrm>
            <a:off x="3375764" y="2834106"/>
            <a:ext cx="4572000"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Arial" panose="020B0604020202020204" pitchFamily="34" charset="0"/>
                <a:ea typeface="Roboto Medium" panose="02000000000000000000" pitchFamily="2" charset="0"/>
                <a:cs typeface="Arial" panose="020B0604020202020204" pitchFamily="34" charset="0"/>
              </a:rPr>
              <a:t>AI Integration with Query Tool</a:t>
            </a:r>
          </a:p>
        </p:txBody>
      </p:sp>
      <p:sp>
        <p:nvSpPr>
          <p:cNvPr id="5" name="TextBox 4">
            <a:extLst>
              <a:ext uri="{FF2B5EF4-FFF2-40B4-BE49-F238E27FC236}">
                <a16:creationId xmlns:a16="http://schemas.microsoft.com/office/drawing/2014/main" id="{66867F15-07B9-8856-7E6C-5F059AA3EB90}"/>
              </a:ext>
            </a:extLst>
          </p:cNvPr>
          <p:cNvSpPr txBox="1"/>
          <p:nvPr/>
        </p:nvSpPr>
        <p:spPr>
          <a:xfrm>
            <a:off x="3375764" y="3779617"/>
            <a:ext cx="6146943"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solidFill>
                  <a:prstClr val="white"/>
                </a:solidFill>
                <a:latin typeface="Arial" panose="020B0604020202020204" pitchFamily="34" charset="0"/>
                <a:ea typeface="Roboto Medium" panose="02000000000000000000" pitchFamily="2" charset="0"/>
                <a:cs typeface="Arial" panose="020B0604020202020204" pitchFamily="34" charset="0"/>
              </a:rPr>
              <a:t>Dr.  Matthew McAuliffe</a:t>
            </a: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Roboto Medium" panose="02000000000000000000" pitchFamily="2" charset="0"/>
              <a:cs typeface="Arial" panose="020B0604020202020204" pitchFamily="34" charset="0"/>
            </a:endParaRPr>
          </a:p>
        </p:txBody>
      </p:sp>
    </p:spTree>
    <p:extLst>
      <p:ext uri="{BB962C8B-B14F-4D97-AF65-F5344CB8AC3E}">
        <p14:creationId xmlns:p14="http://schemas.microsoft.com/office/powerpoint/2010/main" val="8494772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D211F9-9235-88ED-329E-349C847EB5B3}"/>
            </a:ext>
          </a:extLst>
        </p:cNvPr>
        <p:cNvGrpSpPr/>
        <p:nvPr/>
      </p:nvGrpSpPr>
      <p:grpSpPr>
        <a:xfrm>
          <a:off x="0" y="0"/>
          <a:ext cx="0" cy="0"/>
          <a:chOff x="0" y="0"/>
          <a:chExt cx="0" cy="0"/>
        </a:xfrm>
      </p:grpSpPr>
      <p:sp>
        <p:nvSpPr>
          <p:cNvPr id="86" name="Rounded Rectangle 85">
            <a:extLst>
              <a:ext uri="{FF2B5EF4-FFF2-40B4-BE49-F238E27FC236}">
                <a16:creationId xmlns:a16="http://schemas.microsoft.com/office/drawing/2014/main" id="{3CC93F40-FBEB-CA68-724A-0ECFEEF1A874}"/>
              </a:ext>
            </a:extLst>
          </p:cNvPr>
          <p:cNvSpPr/>
          <p:nvPr/>
        </p:nvSpPr>
        <p:spPr>
          <a:xfrm>
            <a:off x="1815533" y="1691644"/>
            <a:ext cx="3416142" cy="3037110"/>
          </a:xfrm>
          <a:prstGeom prst="roundRect">
            <a:avLst/>
          </a:prstGeom>
        </p:spPr>
        <p:style>
          <a:lnRef idx="1">
            <a:schemeClr val="accent4"/>
          </a:lnRef>
          <a:fillRef idx="3">
            <a:schemeClr val="accent4"/>
          </a:fillRef>
          <a:effectRef idx="2">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 name="Rounded Rectangle 3">
            <a:extLst>
              <a:ext uri="{FF2B5EF4-FFF2-40B4-BE49-F238E27FC236}">
                <a16:creationId xmlns:a16="http://schemas.microsoft.com/office/drawing/2014/main" id="{CE32D5BD-93CF-B344-C490-1917F33CB694}"/>
              </a:ext>
            </a:extLst>
          </p:cNvPr>
          <p:cNvSpPr/>
          <p:nvPr/>
        </p:nvSpPr>
        <p:spPr>
          <a:xfrm>
            <a:off x="46356" y="2786134"/>
            <a:ext cx="1532469" cy="1359555"/>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Arial" panose="020B0604020202020204"/>
                <a:ea typeface="+mn-ea"/>
                <a:cs typeface="+mn-cs"/>
              </a:rPr>
              <a:t>User enters natural language query</a:t>
            </a:r>
          </a:p>
        </p:txBody>
      </p:sp>
      <p:sp>
        <p:nvSpPr>
          <p:cNvPr id="5" name="Rounded Rectangle 4">
            <a:extLst>
              <a:ext uri="{FF2B5EF4-FFF2-40B4-BE49-F238E27FC236}">
                <a16:creationId xmlns:a16="http://schemas.microsoft.com/office/drawing/2014/main" id="{F35450FF-CDFE-5A69-ED1A-FFF659870786}"/>
              </a:ext>
            </a:extLst>
          </p:cNvPr>
          <p:cNvSpPr/>
          <p:nvPr/>
        </p:nvSpPr>
        <p:spPr>
          <a:xfrm>
            <a:off x="3304388" y="2856460"/>
            <a:ext cx="1658984" cy="57585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Arial" panose="020B0604020202020204"/>
                <a:ea typeface="+mn-ea"/>
                <a:cs typeface="+mn-cs"/>
              </a:rPr>
              <a:t>studies</a:t>
            </a:r>
          </a:p>
        </p:txBody>
      </p:sp>
      <p:sp>
        <p:nvSpPr>
          <p:cNvPr id="6" name="Rounded Rectangle 5">
            <a:extLst>
              <a:ext uri="{FF2B5EF4-FFF2-40B4-BE49-F238E27FC236}">
                <a16:creationId xmlns:a16="http://schemas.microsoft.com/office/drawing/2014/main" id="{A609ACBE-DA0C-0D73-6F9E-FE41003AB26D}"/>
              </a:ext>
            </a:extLst>
          </p:cNvPr>
          <p:cNvSpPr/>
          <p:nvPr/>
        </p:nvSpPr>
        <p:spPr>
          <a:xfrm>
            <a:off x="3304388" y="3525057"/>
            <a:ext cx="1658984" cy="575854"/>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Arial" panose="020B0604020202020204"/>
                <a:ea typeface="+mn-ea"/>
                <a:cs typeface="+mn-cs"/>
              </a:rPr>
              <a:t>form structures</a:t>
            </a:r>
          </a:p>
        </p:txBody>
      </p:sp>
      <p:pic>
        <p:nvPicPr>
          <p:cNvPr id="8" name="Picture 7">
            <a:extLst>
              <a:ext uri="{FF2B5EF4-FFF2-40B4-BE49-F238E27FC236}">
                <a16:creationId xmlns:a16="http://schemas.microsoft.com/office/drawing/2014/main" id="{FEC2112C-C411-3B18-9331-FD99F8E72931}"/>
              </a:ext>
            </a:extLst>
          </p:cNvPr>
          <p:cNvPicPr>
            <a:picLocks noChangeAspect="1"/>
          </p:cNvPicPr>
          <p:nvPr/>
        </p:nvPicPr>
        <p:blipFill>
          <a:blip r:embed="rId3"/>
          <a:stretch>
            <a:fillRect/>
          </a:stretch>
        </p:blipFill>
        <p:spPr>
          <a:xfrm>
            <a:off x="2225025" y="3299360"/>
            <a:ext cx="333102" cy="333102"/>
          </a:xfrm>
          <a:prstGeom prst="rect">
            <a:avLst/>
          </a:prstGeom>
        </p:spPr>
      </p:pic>
      <p:cxnSp>
        <p:nvCxnSpPr>
          <p:cNvPr id="9" name="Straight Arrow Connector 8">
            <a:extLst>
              <a:ext uri="{FF2B5EF4-FFF2-40B4-BE49-F238E27FC236}">
                <a16:creationId xmlns:a16="http://schemas.microsoft.com/office/drawing/2014/main" id="{27E626CF-C301-682B-F5F9-5022B5AB357F}"/>
              </a:ext>
            </a:extLst>
          </p:cNvPr>
          <p:cNvCxnSpPr>
            <a:cxnSpLocks/>
            <a:stCxn id="4" idx="3"/>
            <a:endCxn id="8" idx="1"/>
          </p:cNvCxnSpPr>
          <p:nvPr/>
        </p:nvCxnSpPr>
        <p:spPr>
          <a:xfrm flipV="1">
            <a:off x="1578825" y="3465911"/>
            <a:ext cx="646200" cy="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 name="Elbow Connector 9">
            <a:extLst>
              <a:ext uri="{FF2B5EF4-FFF2-40B4-BE49-F238E27FC236}">
                <a16:creationId xmlns:a16="http://schemas.microsoft.com/office/drawing/2014/main" id="{4EF1E458-DDAB-BFA3-8A3C-C073D3C43151}"/>
              </a:ext>
            </a:extLst>
          </p:cNvPr>
          <p:cNvCxnSpPr>
            <a:cxnSpLocks/>
            <a:stCxn id="8" idx="3"/>
            <a:endCxn id="5" idx="1"/>
          </p:cNvCxnSpPr>
          <p:nvPr/>
        </p:nvCxnSpPr>
        <p:spPr>
          <a:xfrm flipV="1">
            <a:off x="2558127" y="3144386"/>
            <a:ext cx="746261" cy="321525"/>
          </a:xfrm>
          <a:prstGeom prst="bentConnector3">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 name="Elbow Connector 10">
            <a:extLst>
              <a:ext uri="{FF2B5EF4-FFF2-40B4-BE49-F238E27FC236}">
                <a16:creationId xmlns:a16="http://schemas.microsoft.com/office/drawing/2014/main" id="{EA9545FA-2B16-0D0B-5FF0-9E3C8FF3529D}"/>
              </a:ext>
            </a:extLst>
          </p:cNvPr>
          <p:cNvCxnSpPr>
            <a:cxnSpLocks/>
            <a:stCxn id="8" idx="3"/>
            <a:endCxn id="6" idx="1"/>
          </p:cNvCxnSpPr>
          <p:nvPr/>
        </p:nvCxnSpPr>
        <p:spPr>
          <a:xfrm>
            <a:off x="2558127" y="3465911"/>
            <a:ext cx="746261" cy="347073"/>
          </a:xfrm>
          <a:prstGeom prst="bentConnector3">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159B562E-F63D-EFA3-3E69-A5A6C033F04D}"/>
              </a:ext>
            </a:extLst>
          </p:cNvPr>
          <p:cNvSpPr txBox="1"/>
          <p:nvPr/>
        </p:nvSpPr>
        <p:spPr>
          <a:xfrm>
            <a:off x="1815532" y="3605635"/>
            <a:ext cx="1152089"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panose="020B0604020202020204"/>
                <a:ea typeface="+mn-ea"/>
                <a:cs typeface="+mn-cs"/>
              </a:rPr>
              <a:t>AI process</a:t>
            </a:r>
          </a:p>
        </p:txBody>
      </p:sp>
      <p:cxnSp>
        <p:nvCxnSpPr>
          <p:cNvPr id="15" name="Straight Arrow Connector 14">
            <a:extLst>
              <a:ext uri="{FF2B5EF4-FFF2-40B4-BE49-F238E27FC236}">
                <a16:creationId xmlns:a16="http://schemas.microsoft.com/office/drawing/2014/main" id="{9035C0B8-6D85-8A94-5C50-2F4D5AB98E19}"/>
              </a:ext>
            </a:extLst>
          </p:cNvPr>
          <p:cNvCxnSpPr>
            <a:cxnSpLocks/>
            <a:stCxn id="39" idx="3"/>
            <a:endCxn id="16" idx="1"/>
          </p:cNvCxnSpPr>
          <p:nvPr/>
        </p:nvCxnSpPr>
        <p:spPr>
          <a:xfrm>
            <a:off x="7122067" y="3465911"/>
            <a:ext cx="556003"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16" name="Picture 15">
            <a:extLst>
              <a:ext uri="{FF2B5EF4-FFF2-40B4-BE49-F238E27FC236}">
                <a16:creationId xmlns:a16="http://schemas.microsoft.com/office/drawing/2014/main" id="{69450BBA-3C5A-E741-4392-D07CDCE70692}"/>
              </a:ext>
            </a:extLst>
          </p:cNvPr>
          <p:cNvPicPr>
            <a:picLocks noChangeAspect="1"/>
          </p:cNvPicPr>
          <p:nvPr/>
        </p:nvPicPr>
        <p:blipFill>
          <a:blip r:embed="rId4"/>
          <a:stretch>
            <a:fillRect/>
          </a:stretch>
        </p:blipFill>
        <p:spPr>
          <a:xfrm>
            <a:off x="7678070" y="2830911"/>
            <a:ext cx="1270000" cy="1270000"/>
          </a:xfrm>
          <a:prstGeom prst="rect">
            <a:avLst/>
          </a:prstGeom>
        </p:spPr>
      </p:pic>
      <p:sp>
        <p:nvSpPr>
          <p:cNvPr id="17" name="TextBox 16">
            <a:extLst>
              <a:ext uri="{FF2B5EF4-FFF2-40B4-BE49-F238E27FC236}">
                <a16:creationId xmlns:a16="http://schemas.microsoft.com/office/drawing/2014/main" id="{28FCB046-A411-3F95-81FC-7A21AD497B8A}"/>
              </a:ext>
            </a:extLst>
          </p:cNvPr>
          <p:cNvSpPr txBox="1"/>
          <p:nvPr/>
        </p:nvSpPr>
        <p:spPr>
          <a:xfrm>
            <a:off x="7780167" y="2184580"/>
            <a:ext cx="1065805"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panose="020B0604020202020204"/>
                <a:ea typeface="+mn-ea"/>
                <a:cs typeface="+mn-cs"/>
              </a:rPr>
              <a:t>QT data pulled</a:t>
            </a:r>
          </a:p>
        </p:txBody>
      </p:sp>
      <p:sp>
        <p:nvSpPr>
          <p:cNvPr id="18" name="TextBox 17">
            <a:extLst>
              <a:ext uri="{FF2B5EF4-FFF2-40B4-BE49-F238E27FC236}">
                <a16:creationId xmlns:a16="http://schemas.microsoft.com/office/drawing/2014/main" id="{6CEBB599-1F15-77CE-7015-FFD72BD5DEB4}"/>
              </a:ext>
            </a:extLst>
          </p:cNvPr>
          <p:cNvSpPr txBox="1"/>
          <p:nvPr/>
        </p:nvSpPr>
        <p:spPr>
          <a:xfrm>
            <a:off x="1815532" y="1813767"/>
            <a:ext cx="3416143"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rPr>
              <a:t>AI takes user query and searches study metadata, </a:t>
            </a:r>
            <a:br>
              <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rPr>
            </a:br>
            <a:r>
              <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rPr>
              <a:t>returns results </a:t>
            </a:r>
          </a:p>
        </p:txBody>
      </p:sp>
      <p:cxnSp>
        <p:nvCxnSpPr>
          <p:cNvPr id="19" name="Elbow Connector 18">
            <a:extLst>
              <a:ext uri="{FF2B5EF4-FFF2-40B4-BE49-F238E27FC236}">
                <a16:creationId xmlns:a16="http://schemas.microsoft.com/office/drawing/2014/main" id="{E3034EFF-856A-D7F1-B650-720DB92C13A8}"/>
              </a:ext>
            </a:extLst>
          </p:cNvPr>
          <p:cNvCxnSpPr>
            <a:cxnSpLocks/>
            <a:stCxn id="39" idx="2"/>
            <a:endCxn id="13" idx="2"/>
          </p:cNvCxnSpPr>
          <p:nvPr/>
        </p:nvCxnSpPr>
        <p:spPr>
          <a:xfrm rot="5400000">
            <a:off x="4350575" y="2186691"/>
            <a:ext cx="106278" cy="4024273"/>
          </a:xfrm>
          <a:prstGeom prst="bentConnector3">
            <a:avLst>
              <a:gd name="adj1" fmla="val 689981"/>
            </a:avLst>
          </a:prstGeom>
          <a:ln>
            <a:tailEnd type="triangle"/>
          </a:ln>
        </p:spPr>
        <p:style>
          <a:lnRef idx="1">
            <a:schemeClr val="dk1"/>
          </a:lnRef>
          <a:fillRef idx="0">
            <a:schemeClr val="dk1"/>
          </a:fillRef>
          <a:effectRef idx="0">
            <a:schemeClr val="dk1"/>
          </a:effectRef>
          <a:fontRef idx="minor">
            <a:schemeClr val="tx1"/>
          </a:fontRef>
        </p:style>
      </p:cxnSp>
      <p:sp>
        <p:nvSpPr>
          <p:cNvPr id="20" name="TextBox 19">
            <a:extLst>
              <a:ext uri="{FF2B5EF4-FFF2-40B4-BE49-F238E27FC236}">
                <a16:creationId xmlns:a16="http://schemas.microsoft.com/office/drawing/2014/main" id="{D5FD48E2-B1D3-2B73-1C50-F6F673A2AEA6}"/>
              </a:ext>
            </a:extLst>
          </p:cNvPr>
          <p:cNvSpPr txBox="1"/>
          <p:nvPr/>
        </p:nvSpPr>
        <p:spPr>
          <a:xfrm>
            <a:off x="3360164" y="4929950"/>
            <a:ext cx="1658984"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panose="020B0604020202020204"/>
                <a:ea typeface="+mn-ea"/>
                <a:cs typeface="+mn-cs"/>
              </a:rPr>
              <a:t>User adjusts search</a:t>
            </a:r>
          </a:p>
        </p:txBody>
      </p:sp>
      <p:sp>
        <p:nvSpPr>
          <p:cNvPr id="39" name="Rounded Rectangle 38">
            <a:extLst>
              <a:ext uri="{FF2B5EF4-FFF2-40B4-BE49-F238E27FC236}">
                <a16:creationId xmlns:a16="http://schemas.microsoft.com/office/drawing/2014/main" id="{85C65830-7A25-E5AA-8140-9843F74B46A2}"/>
              </a:ext>
            </a:extLst>
          </p:cNvPr>
          <p:cNvSpPr/>
          <p:nvPr/>
        </p:nvSpPr>
        <p:spPr>
          <a:xfrm>
            <a:off x="5709632" y="2786134"/>
            <a:ext cx="1412435" cy="1359554"/>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Arial" panose="020B0604020202020204"/>
                <a:ea typeface="+mn-ea"/>
                <a:cs typeface="+mn-cs"/>
              </a:rPr>
              <a:t>User confirms data selection</a:t>
            </a:r>
          </a:p>
        </p:txBody>
      </p:sp>
      <p:cxnSp>
        <p:nvCxnSpPr>
          <p:cNvPr id="46" name="Elbow Connector 45">
            <a:extLst>
              <a:ext uri="{FF2B5EF4-FFF2-40B4-BE49-F238E27FC236}">
                <a16:creationId xmlns:a16="http://schemas.microsoft.com/office/drawing/2014/main" id="{0920EB3C-D341-68AD-897D-7AC28E37A368}"/>
              </a:ext>
            </a:extLst>
          </p:cNvPr>
          <p:cNvCxnSpPr>
            <a:cxnSpLocks/>
            <a:stCxn id="5" idx="3"/>
            <a:endCxn id="39" idx="1"/>
          </p:cNvCxnSpPr>
          <p:nvPr/>
        </p:nvCxnSpPr>
        <p:spPr>
          <a:xfrm>
            <a:off x="4963372" y="3144386"/>
            <a:ext cx="746260" cy="321525"/>
          </a:xfrm>
          <a:prstGeom prst="bentConnector3">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8" name="Elbow Connector 47">
            <a:extLst>
              <a:ext uri="{FF2B5EF4-FFF2-40B4-BE49-F238E27FC236}">
                <a16:creationId xmlns:a16="http://schemas.microsoft.com/office/drawing/2014/main" id="{C021B0DD-F683-A4C2-28D9-BCF92809A062}"/>
              </a:ext>
            </a:extLst>
          </p:cNvPr>
          <p:cNvCxnSpPr>
            <a:cxnSpLocks/>
            <a:stCxn id="6" idx="3"/>
            <a:endCxn id="39" idx="1"/>
          </p:cNvCxnSpPr>
          <p:nvPr/>
        </p:nvCxnSpPr>
        <p:spPr>
          <a:xfrm flipV="1">
            <a:off x="4963372" y="3465911"/>
            <a:ext cx="746260" cy="347073"/>
          </a:xfrm>
          <a:prstGeom prst="bentConnector3">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Title 1">
            <a:extLst>
              <a:ext uri="{FF2B5EF4-FFF2-40B4-BE49-F238E27FC236}">
                <a16:creationId xmlns:a16="http://schemas.microsoft.com/office/drawing/2014/main" id="{3005E6B6-198E-D6D6-DA6D-ADC24BEDF8C2}"/>
              </a:ext>
            </a:extLst>
          </p:cNvPr>
          <p:cNvSpPr>
            <a:spLocks noGrp="1"/>
          </p:cNvSpPr>
          <p:nvPr>
            <p:ph type="title"/>
          </p:nvPr>
        </p:nvSpPr>
        <p:spPr>
          <a:xfrm>
            <a:off x="4572000" y="112233"/>
            <a:ext cx="4525937" cy="1256246"/>
          </a:xfrm>
        </p:spPr>
        <p:txBody>
          <a:bodyPr>
            <a:normAutofit/>
          </a:bodyPr>
          <a:lstStyle/>
          <a:p>
            <a:pPr algn="r"/>
            <a:r>
              <a:rPr lang="en-US" sz="2200" b="1" dirty="0">
                <a:latin typeface="Arial"/>
                <a:cs typeface="Arial"/>
              </a:rPr>
              <a:t>Query Tool AI Integration</a:t>
            </a:r>
            <a:endParaRPr lang="en-US" sz="2200" b="1" i="1" dirty="0"/>
          </a:p>
        </p:txBody>
      </p:sp>
    </p:spTree>
    <p:extLst>
      <p:ext uri="{BB962C8B-B14F-4D97-AF65-F5344CB8AC3E}">
        <p14:creationId xmlns:p14="http://schemas.microsoft.com/office/powerpoint/2010/main" val="2197357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577743-220A-DA43-E116-239D855B862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50EEC22-FDFD-DF4D-3243-1719D778E60E}"/>
              </a:ext>
            </a:extLst>
          </p:cNvPr>
          <p:cNvSpPr>
            <a:spLocks noGrp="1"/>
          </p:cNvSpPr>
          <p:nvPr>
            <p:ph type="title"/>
          </p:nvPr>
        </p:nvSpPr>
        <p:spPr>
          <a:xfrm>
            <a:off x="1050324" y="1040788"/>
            <a:ext cx="4937375" cy="1047504"/>
          </a:xfrm>
        </p:spPr>
        <p:txBody>
          <a:bodyPr>
            <a:normAutofit/>
          </a:bodyPr>
          <a:lstStyle/>
          <a:p>
            <a:r>
              <a:rPr lang="en-US" sz="2400" b="1"/>
              <a:t>Productionizing the AI process</a:t>
            </a:r>
          </a:p>
        </p:txBody>
      </p:sp>
      <p:sp>
        <p:nvSpPr>
          <p:cNvPr id="39" name="Rectangle 38">
            <a:extLst>
              <a:ext uri="{FF2B5EF4-FFF2-40B4-BE49-F238E27FC236}">
                <a16:creationId xmlns:a16="http://schemas.microsoft.com/office/drawing/2014/main" id="{903C018A-4302-99C3-3347-ECC61FB24AF4}"/>
              </a:ext>
            </a:extLst>
          </p:cNvPr>
          <p:cNvSpPr/>
          <p:nvPr/>
        </p:nvSpPr>
        <p:spPr>
          <a:xfrm>
            <a:off x="294527" y="2013347"/>
            <a:ext cx="1423239" cy="130481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panose="020B0604020202020204"/>
                <a:ea typeface="+mn-ea"/>
                <a:cs typeface="+mn-cs"/>
              </a:rPr>
              <a:t>QT UI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panose="020B0604020202020204"/>
                <a:ea typeface="+mn-ea"/>
                <a:cs typeface="+mn-cs"/>
              </a:rPr>
              <a:t>(User Browser)</a:t>
            </a:r>
          </a:p>
        </p:txBody>
      </p:sp>
      <p:sp>
        <p:nvSpPr>
          <p:cNvPr id="40" name="Rectangle 39">
            <a:extLst>
              <a:ext uri="{FF2B5EF4-FFF2-40B4-BE49-F238E27FC236}">
                <a16:creationId xmlns:a16="http://schemas.microsoft.com/office/drawing/2014/main" id="{18D5733E-E167-AECA-3029-94C8256B220F}"/>
              </a:ext>
            </a:extLst>
          </p:cNvPr>
          <p:cNvSpPr/>
          <p:nvPr/>
        </p:nvSpPr>
        <p:spPr>
          <a:xfrm>
            <a:off x="4292169" y="2013347"/>
            <a:ext cx="1423239" cy="130481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panose="020B0604020202020204"/>
                <a:ea typeface="+mn-ea"/>
                <a:cs typeface="+mn-cs"/>
              </a:rPr>
              <a:t> (New) Python backend (container on-prem)</a:t>
            </a:r>
          </a:p>
        </p:txBody>
      </p:sp>
      <p:sp>
        <p:nvSpPr>
          <p:cNvPr id="41" name="Rectangle 40">
            <a:extLst>
              <a:ext uri="{FF2B5EF4-FFF2-40B4-BE49-F238E27FC236}">
                <a16:creationId xmlns:a16="http://schemas.microsoft.com/office/drawing/2014/main" id="{21CE5FEC-B9DA-1C4A-06BD-20EC6FF37FD7}"/>
              </a:ext>
            </a:extLst>
          </p:cNvPr>
          <p:cNvSpPr/>
          <p:nvPr/>
        </p:nvSpPr>
        <p:spPr>
          <a:xfrm>
            <a:off x="6611691" y="2013347"/>
            <a:ext cx="1421966" cy="130481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panose="020B0604020202020204"/>
                <a:ea typeface="+mn-ea"/>
                <a:cs typeface="+mn-cs"/>
              </a:rPr>
              <a:t>AWS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panose="020B0604020202020204"/>
                <a:ea typeface="+mn-ea"/>
                <a:cs typeface="+mn-cs"/>
              </a:rPr>
              <a:t>Bedrock</a:t>
            </a:r>
          </a:p>
        </p:txBody>
      </p:sp>
      <p:sp>
        <p:nvSpPr>
          <p:cNvPr id="42" name="Rectangle 41">
            <a:extLst>
              <a:ext uri="{FF2B5EF4-FFF2-40B4-BE49-F238E27FC236}">
                <a16:creationId xmlns:a16="http://schemas.microsoft.com/office/drawing/2014/main" id="{F7233F7B-2DB2-FB3C-6C4F-BAEB1B8C5A64}"/>
              </a:ext>
            </a:extLst>
          </p:cNvPr>
          <p:cNvSpPr/>
          <p:nvPr/>
        </p:nvSpPr>
        <p:spPr>
          <a:xfrm>
            <a:off x="6611691" y="4059960"/>
            <a:ext cx="1426464" cy="130481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panose="020B0604020202020204"/>
                <a:ea typeface="+mn-ea"/>
                <a:cs typeface="+mn-cs"/>
              </a:rPr>
              <a:t>Postgres (vector DB) </a:t>
            </a:r>
          </a:p>
        </p:txBody>
      </p:sp>
      <p:cxnSp>
        <p:nvCxnSpPr>
          <p:cNvPr id="43" name="Straight Arrow Connector 42">
            <a:extLst>
              <a:ext uri="{FF2B5EF4-FFF2-40B4-BE49-F238E27FC236}">
                <a16:creationId xmlns:a16="http://schemas.microsoft.com/office/drawing/2014/main" id="{AA73D40D-6037-A6A3-62B3-2EC1AA4D10CA}"/>
              </a:ext>
            </a:extLst>
          </p:cNvPr>
          <p:cNvCxnSpPr>
            <a:cxnSpLocks/>
            <a:stCxn id="46" idx="3"/>
            <a:endCxn id="40" idx="1"/>
          </p:cNvCxnSpPr>
          <p:nvPr/>
        </p:nvCxnSpPr>
        <p:spPr>
          <a:xfrm>
            <a:off x="3716587" y="2665756"/>
            <a:ext cx="575582" cy="0"/>
          </a:xfrm>
          <a:prstGeom prst="straightConnector1">
            <a:avLst/>
          </a:prstGeom>
          <a:ln>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44" name="Connector: Elbow 8">
            <a:extLst>
              <a:ext uri="{FF2B5EF4-FFF2-40B4-BE49-F238E27FC236}">
                <a16:creationId xmlns:a16="http://schemas.microsoft.com/office/drawing/2014/main" id="{B59B8688-30EF-8B2C-8B43-9CB19F62E625}"/>
              </a:ext>
            </a:extLst>
          </p:cNvPr>
          <p:cNvCxnSpPr>
            <a:cxnSpLocks/>
            <a:stCxn id="40" idx="3"/>
            <a:endCxn id="41" idx="1"/>
          </p:cNvCxnSpPr>
          <p:nvPr/>
        </p:nvCxnSpPr>
        <p:spPr>
          <a:xfrm>
            <a:off x="5715408" y="2665756"/>
            <a:ext cx="896283" cy="12700"/>
          </a:xfrm>
          <a:prstGeom prst="bentConnector3">
            <a:avLst/>
          </a:prstGeom>
          <a:ln>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45" name="Connector: Elbow 10">
            <a:extLst>
              <a:ext uri="{FF2B5EF4-FFF2-40B4-BE49-F238E27FC236}">
                <a16:creationId xmlns:a16="http://schemas.microsoft.com/office/drawing/2014/main" id="{49062BD5-1CEC-98E2-373E-1A230B763DCA}"/>
              </a:ext>
            </a:extLst>
          </p:cNvPr>
          <p:cNvCxnSpPr>
            <a:cxnSpLocks/>
            <a:stCxn id="40" idx="3"/>
            <a:endCxn id="42" idx="1"/>
          </p:cNvCxnSpPr>
          <p:nvPr/>
        </p:nvCxnSpPr>
        <p:spPr>
          <a:xfrm>
            <a:off x="5715408" y="2665756"/>
            <a:ext cx="896283" cy="2046613"/>
          </a:xfrm>
          <a:prstGeom prst="bentConnector3">
            <a:avLst>
              <a:gd name="adj1" fmla="val 50000"/>
            </a:avLst>
          </a:prstGeom>
          <a:ln>
            <a:headEnd type="triangle"/>
            <a:tailEnd type="triangle"/>
          </a:ln>
        </p:spPr>
        <p:style>
          <a:lnRef idx="2">
            <a:schemeClr val="accent1"/>
          </a:lnRef>
          <a:fillRef idx="0">
            <a:schemeClr val="accent1"/>
          </a:fillRef>
          <a:effectRef idx="1">
            <a:schemeClr val="accent1"/>
          </a:effectRef>
          <a:fontRef idx="minor">
            <a:schemeClr val="tx1"/>
          </a:fontRef>
        </p:style>
      </p:cxnSp>
      <p:sp>
        <p:nvSpPr>
          <p:cNvPr id="46" name="Rectangle 45">
            <a:extLst>
              <a:ext uri="{FF2B5EF4-FFF2-40B4-BE49-F238E27FC236}">
                <a16:creationId xmlns:a16="http://schemas.microsoft.com/office/drawing/2014/main" id="{AA8FCED5-7B0D-3C28-6BAB-7F65A98ED430}"/>
              </a:ext>
            </a:extLst>
          </p:cNvPr>
          <p:cNvSpPr/>
          <p:nvPr/>
        </p:nvSpPr>
        <p:spPr>
          <a:xfrm>
            <a:off x="2293348" y="2013347"/>
            <a:ext cx="1423239" cy="130481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panose="020B0604020202020204"/>
                <a:ea typeface="+mn-ea"/>
                <a:cs typeface="+mn-cs"/>
              </a:rPr>
              <a:t>(Existing) Java layer to handle data &amp; authenticate</a:t>
            </a:r>
          </a:p>
        </p:txBody>
      </p:sp>
      <p:cxnSp>
        <p:nvCxnSpPr>
          <p:cNvPr id="47" name="Straight Arrow Connector 46">
            <a:extLst>
              <a:ext uri="{FF2B5EF4-FFF2-40B4-BE49-F238E27FC236}">
                <a16:creationId xmlns:a16="http://schemas.microsoft.com/office/drawing/2014/main" id="{B7199B03-36FF-5A20-0B3F-1D874AE61130}"/>
              </a:ext>
            </a:extLst>
          </p:cNvPr>
          <p:cNvCxnSpPr>
            <a:cxnSpLocks/>
            <a:stCxn id="39" idx="3"/>
            <a:endCxn id="46" idx="1"/>
          </p:cNvCxnSpPr>
          <p:nvPr/>
        </p:nvCxnSpPr>
        <p:spPr>
          <a:xfrm>
            <a:off x="1717766" y="2665756"/>
            <a:ext cx="575582" cy="0"/>
          </a:xfrm>
          <a:prstGeom prst="straightConnector1">
            <a:avLst/>
          </a:prstGeom>
          <a:ln>
            <a:headEnd type="triangle"/>
            <a:tailEnd type="triangle"/>
          </a:ln>
        </p:spPr>
        <p:style>
          <a:lnRef idx="2">
            <a:schemeClr val="accent1"/>
          </a:lnRef>
          <a:fillRef idx="0">
            <a:schemeClr val="accent1"/>
          </a:fillRef>
          <a:effectRef idx="1">
            <a:schemeClr val="accent1"/>
          </a:effectRef>
          <a:fontRef idx="minor">
            <a:schemeClr val="tx1"/>
          </a:fontRef>
        </p:style>
      </p:cxnSp>
      <p:sp>
        <p:nvSpPr>
          <p:cNvPr id="48" name="Rectangle 47">
            <a:extLst>
              <a:ext uri="{FF2B5EF4-FFF2-40B4-BE49-F238E27FC236}">
                <a16:creationId xmlns:a16="http://schemas.microsoft.com/office/drawing/2014/main" id="{D0B534F7-C741-FB05-AA68-67FD8B4A4206}"/>
              </a:ext>
            </a:extLst>
          </p:cNvPr>
          <p:cNvSpPr/>
          <p:nvPr/>
        </p:nvSpPr>
        <p:spPr>
          <a:xfrm>
            <a:off x="6290990" y="1551010"/>
            <a:ext cx="2043113" cy="2188392"/>
          </a:xfrm>
          <a:prstGeom prst="rect">
            <a:avLst/>
          </a:prstGeom>
          <a:noFill/>
          <a:ln>
            <a:prstDash val="dash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50" name="Rectangle 49">
            <a:extLst>
              <a:ext uri="{FF2B5EF4-FFF2-40B4-BE49-F238E27FC236}">
                <a16:creationId xmlns:a16="http://schemas.microsoft.com/office/drawing/2014/main" id="{402A1971-8C8C-C5D1-C76A-4C37487A4FAD}"/>
              </a:ext>
            </a:extLst>
          </p:cNvPr>
          <p:cNvSpPr/>
          <p:nvPr/>
        </p:nvSpPr>
        <p:spPr>
          <a:xfrm>
            <a:off x="3973911" y="5000800"/>
            <a:ext cx="1526216" cy="130481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panose="020B0604020202020204"/>
                <a:ea typeface="+mn-ea"/>
                <a:cs typeface="+mn-cs"/>
              </a:rPr>
              <a:t>Java process to update embeddings</a:t>
            </a:r>
          </a:p>
        </p:txBody>
      </p:sp>
      <p:cxnSp>
        <p:nvCxnSpPr>
          <p:cNvPr id="51" name="Elbow Connector 50">
            <a:extLst>
              <a:ext uri="{FF2B5EF4-FFF2-40B4-BE49-F238E27FC236}">
                <a16:creationId xmlns:a16="http://schemas.microsoft.com/office/drawing/2014/main" id="{F9E0E1A1-252B-7FC8-1D9E-B71CB8663B92}"/>
              </a:ext>
            </a:extLst>
          </p:cNvPr>
          <p:cNvCxnSpPr>
            <a:cxnSpLocks/>
            <a:stCxn id="50" idx="3"/>
            <a:endCxn id="42" idx="2"/>
          </p:cNvCxnSpPr>
          <p:nvPr/>
        </p:nvCxnSpPr>
        <p:spPr>
          <a:xfrm flipV="1">
            <a:off x="5500127" y="5364778"/>
            <a:ext cx="1824796" cy="288431"/>
          </a:xfrm>
          <a:prstGeom prst="bentConnector2">
            <a:avLst/>
          </a:prstGeom>
          <a:ln>
            <a:tailEnd type="triangle"/>
          </a:ln>
        </p:spPr>
        <p:style>
          <a:lnRef idx="2">
            <a:schemeClr val="accent1"/>
          </a:lnRef>
          <a:fillRef idx="0">
            <a:schemeClr val="accent1"/>
          </a:fillRef>
          <a:effectRef idx="1">
            <a:schemeClr val="accent1"/>
          </a:effectRef>
          <a:fontRef idx="minor">
            <a:schemeClr val="tx1"/>
          </a:fontRef>
        </p:style>
      </p:cxnSp>
      <p:sp>
        <p:nvSpPr>
          <p:cNvPr id="52" name="Rectangle 51">
            <a:extLst>
              <a:ext uri="{FF2B5EF4-FFF2-40B4-BE49-F238E27FC236}">
                <a16:creationId xmlns:a16="http://schemas.microsoft.com/office/drawing/2014/main" id="{EF0839BC-2AFD-DEF9-1D9A-AE67BE9F6758}"/>
              </a:ext>
            </a:extLst>
          </p:cNvPr>
          <p:cNvSpPr/>
          <p:nvPr/>
        </p:nvSpPr>
        <p:spPr>
          <a:xfrm>
            <a:off x="1443446" y="5000800"/>
            <a:ext cx="1526215" cy="130481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panose="020B0604020202020204"/>
                <a:ea typeface="+mn-ea"/>
                <a:cs typeface="+mn-cs"/>
              </a:rPr>
              <a:t>Metadata updates to form structures and studies are collected</a:t>
            </a:r>
          </a:p>
        </p:txBody>
      </p:sp>
      <p:cxnSp>
        <p:nvCxnSpPr>
          <p:cNvPr id="53" name="Straight Arrow Connector 52">
            <a:extLst>
              <a:ext uri="{FF2B5EF4-FFF2-40B4-BE49-F238E27FC236}">
                <a16:creationId xmlns:a16="http://schemas.microsoft.com/office/drawing/2014/main" id="{5D03DC65-ECFB-3346-118E-BBBC0FE2925B}"/>
              </a:ext>
            </a:extLst>
          </p:cNvPr>
          <p:cNvCxnSpPr>
            <a:cxnSpLocks/>
            <a:stCxn id="52" idx="3"/>
            <a:endCxn id="50" idx="1"/>
          </p:cNvCxnSpPr>
          <p:nvPr/>
        </p:nvCxnSpPr>
        <p:spPr>
          <a:xfrm>
            <a:off x="2969661" y="5653209"/>
            <a:ext cx="1004250"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pic>
        <p:nvPicPr>
          <p:cNvPr id="1030" name="Picture 6" descr="Free Aws Logo Icon - Free Download Logos Logo Icons | IconScout">
            <a:extLst>
              <a:ext uri="{FF2B5EF4-FFF2-40B4-BE49-F238E27FC236}">
                <a16:creationId xmlns:a16="http://schemas.microsoft.com/office/drawing/2014/main" id="{9A460393-D95C-8CF7-3BB3-4D057A32FF5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67925" y="1569573"/>
            <a:ext cx="375571" cy="375571"/>
          </a:xfrm>
          <a:prstGeom prst="rect">
            <a:avLst/>
          </a:prstGeom>
          <a:noFill/>
          <a:extLst>
            <a:ext uri="{909E8E84-426E-40DD-AFC4-6F175D3DCCD1}">
              <a14:hiddenFill xmlns:a14="http://schemas.microsoft.com/office/drawing/2010/main">
                <a:solidFill>
                  <a:srgbClr val="FFFFFF"/>
                </a:solidFill>
              </a14:hiddenFill>
            </a:ext>
          </a:extLst>
        </p:spPr>
      </p:pic>
      <p:pic>
        <p:nvPicPr>
          <p:cNvPr id="105" name="Graphic 104" descr="Amazon Bedrock service icon.">
            <a:extLst>
              <a:ext uri="{FF2B5EF4-FFF2-40B4-BE49-F238E27FC236}">
                <a16:creationId xmlns:a16="http://schemas.microsoft.com/office/drawing/2014/main" id="{C0F404C7-5AD7-7893-72D5-B03DDD5688CF}"/>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7094911" y="2168658"/>
            <a:ext cx="427448" cy="427448"/>
          </a:xfrm>
          <a:prstGeom prst="rect">
            <a:avLst/>
          </a:prstGeom>
        </p:spPr>
      </p:pic>
      <p:pic>
        <p:nvPicPr>
          <p:cNvPr id="107" name="Picture 106">
            <a:extLst>
              <a:ext uri="{FF2B5EF4-FFF2-40B4-BE49-F238E27FC236}">
                <a16:creationId xmlns:a16="http://schemas.microsoft.com/office/drawing/2014/main" id="{FDC22B1D-4641-33D7-9B70-5D66F29DFDC9}"/>
              </a:ext>
            </a:extLst>
          </p:cNvPr>
          <p:cNvPicPr>
            <a:picLocks noChangeAspect="1"/>
          </p:cNvPicPr>
          <p:nvPr/>
        </p:nvPicPr>
        <p:blipFill>
          <a:blip r:embed="rId4"/>
          <a:stretch>
            <a:fillRect/>
          </a:stretch>
        </p:blipFill>
        <p:spPr>
          <a:xfrm>
            <a:off x="7110907" y="4201739"/>
            <a:ext cx="428032" cy="428032"/>
          </a:xfrm>
          <a:prstGeom prst="rect">
            <a:avLst/>
          </a:prstGeom>
        </p:spPr>
      </p:pic>
      <p:pic>
        <p:nvPicPr>
          <p:cNvPr id="115" name="Picture 2">
            <a:extLst>
              <a:ext uri="{FF2B5EF4-FFF2-40B4-BE49-F238E27FC236}">
                <a16:creationId xmlns:a16="http://schemas.microsoft.com/office/drawing/2014/main" id="{22541582-F501-8A5C-EC5C-925746547FB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1623" y="2075929"/>
            <a:ext cx="1249045" cy="589827"/>
          </a:xfrm>
          <a:prstGeom prst="rect">
            <a:avLst/>
          </a:prstGeom>
          <a:noFill/>
          <a:extLst>
            <a:ext uri="{909E8E84-426E-40DD-AFC4-6F175D3DCCD1}">
              <a14:hiddenFill xmlns:a14="http://schemas.microsoft.com/office/drawing/2010/main">
                <a:solidFill>
                  <a:srgbClr val="FFFFFF"/>
                </a:solidFill>
              </a14:hiddenFill>
            </a:ext>
          </a:extLst>
        </p:spPr>
      </p:pic>
      <p:sp>
        <p:nvSpPr>
          <p:cNvPr id="3" name="Title 1">
            <a:extLst>
              <a:ext uri="{FF2B5EF4-FFF2-40B4-BE49-F238E27FC236}">
                <a16:creationId xmlns:a16="http://schemas.microsoft.com/office/drawing/2014/main" id="{FDC25B0A-7239-EA91-88EB-5A7395513700}"/>
              </a:ext>
            </a:extLst>
          </p:cNvPr>
          <p:cNvSpPr txBox="1">
            <a:spLocks/>
          </p:cNvSpPr>
          <p:nvPr/>
        </p:nvSpPr>
        <p:spPr>
          <a:xfrm>
            <a:off x="4737019" y="63596"/>
            <a:ext cx="4525937" cy="125624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Arial" panose="020B0604020202020204" pitchFamily="34" charset="0"/>
                <a:ea typeface="+mj-ea"/>
                <a:cs typeface="Arial" panose="020B0604020202020204" pitchFamily="34" charset="0"/>
              </a:defRPr>
            </a:lvl1pPr>
          </a:lstStyle>
          <a:p>
            <a:pPr algn="r"/>
            <a:r>
              <a:rPr lang="en-US" sz="2200" b="1" dirty="0">
                <a:solidFill>
                  <a:srgbClr val="FF0000"/>
                </a:solidFill>
                <a:latin typeface="Arial"/>
                <a:cs typeface="Arial"/>
              </a:rPr>
              <a:t> </a:t>
            </a:r>
            <a:r>
              <a:rPr lang="en-US" sz="2200" b="1" dirty="0">
                <a:latin typeface="Arial"/>
                <a:cs typeface="Arial"/>
              </a:rPr>
              <a:t>Query Tool AI Integration</a:t>
            </a:r>
            <a:endParaRPr lang="en-US" sz="2200" b="1" i="1" dirty="0"/>
          </a:p>
        </p:txBody>
      </p:sp>
    </p:spTree>
    <p:extLst>
      <p:ext uri="{BB962C8B-B14F-4D97-AF65-F5344CB8AC3E}">
        <p14:creationId xmlns:p14="http://schemas.microsoft.com/office/powerpoint/2010/main" val="2768125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04E80BA-2BA0-03B7-3EE5-65203169369F}"/>
              </a:ext>
            </a:extLst>
          </p:cNvPr>
          <p:cNvSpPr txBox="1"/>
          <p:nvPr/>
        </p:nvSpPr>
        <p:spPr>
          <a:xfrm>
            <a:off x="3542007" y="3807104"/>
            <a:ext cx="2059981" cy="4001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000000"/>
                </a:solidFill>
                <a:effectLst/>
                <a:uLnTx/>
                <a:uFillTx/>
                <a:latin typeface="Arial" panose="020B0604020202020204" pitchFamily="34" charset="0"/>
                <a:ea typeface="Roboto Thin" panose="02000000000000000000" pitchFamily="2" charset="0"/>
                <a:cs typeface="Arial" panose="020B0604020202020204" pitchFamily="34" charset="0"/>
              </a:rPr>
              <a:t>Demo</a:t>
            </a:r>
          </a:p>
        </p:txBody>
      </p:sp>
      <p:pic>
        <p:nvPicPr>
          <p:cNvPr id="7" name="Graphic 6" descr="Classroom with solid fill">
            <a:extLst>
              <a:ext uri="{FF2B5EF4-FFF2-40B4-BE49-F238E27FC236}">
                <a16:creationId xmlns:a16="http://schemas.microsoft.com/office/drawing/2014/main" id="{F1FF2B78-3A59-3B64-8B66-B8ED8C1F972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703804" y="2144310"/>
            <a:ext cx="1736389" cy="1736389"/>
          </a:xfrm>
          <a:prstGeom prst="rect">
            <a:avLst/>
          </a:prstGeom>
        </p:spPr>
      </p:pic>
    </p:spTree>
    <p:extLst>
      <p:ext uri="{BB962C8B-B14F-4D97-AF65-F5344CB8AC3E}">
        <p14:creationId xmlns:p14="http://schemas.microsoft.com/office/powerpoint/2010/main" val="36908986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7DD0C2-2E05-F00A-EA41-FB5C63769F12}"/>
              </a:ext>
            </a:extLst>
          </p:cNvPr>
          <p:cNvSpPr>
            <a:spLocks noGrp="1"/>
          </p:cNvSpPr>
          <p:nvPr>
            <p:ph type="title" idx="4294967295"/>
          </p:nvPr>
        </p:nvSpPr>
        <p:spPr>
          <a:xfrm>
            <a:off x="4085616" y="2015146"/>
            <a:ext cx="3170238" cy="358775"/>
          </a:xfrm>
        </p:spPr>
        <p:txBody>
          <a:bodyPr>
            <a:noAutofit/>
          </a:bodyPr>
          <a:lstStyle/>
          <a:p>
            <a:pPr algn="ctr"/>
            <a:r>
              <a:rPr lang="en-US" b="1">
                <a:solidFill>
                  <a:schemeClr val="bg2"/>
                </a:solidFill>
              </a:rPr>
              <a:t>Questions?</a:t>
            </a:r>
          </a:p>
        </p:txBody>
      </p:sp>
      <p:pic>
        <p:nvPicPr>
          <p:cNvPr id="4" name="Picture 3" descr="Person with idea concept">
            <a:extLst>
              <a:ext uri="{FF2B5EF4-FFF2-40B4-BE49-F238E27FC236}">
                <a16:creationId xmlns:a16="http://schemas.microsoft.com/office/drawing/2014/main" id="{6EFF7E40-6C84-990D-9343-AFD7A1830F1F}"/>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33292"/>
          <a:stretch/>
        </p:blipFill>
        <p:spPr>
          <a:xfrm>
            <a:off x="505840" y="3279843"/>
            <a:ext cx="2287431" cy="2286000"/>
          </a:xfrm>
          <a:prstGeom prst="ellipse">
            <a:avLst/>
          </a:prstGeom>
          <a:ln w="57150">
            <a:solidFill>
              <a:schemeClr val="accent3"/>
            </a:solidFill>
          </a:ln>
        </p:spPr>
      </p:pic>
    </p:spTree>
    <p:extLst>
      <p:ext uri="{BB962C8B-B14F-4D97-AF65-F5344CB8AC3E}">
        <p14:creationId xmlns:p14="http://schemas.microsoft.com/office/powerpoint/2010/main" val="31307860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DE159C-A0B4-1C00-E9B7-C9A2F9199F2A}"/>
            </a:ext>
          </a:extLst>
        </p:cNvPr>
        <p:cNvGrpSpPr/>
        <p:nvPr/>
      </p:nvGrpSpPr>
      <p:grpSpPr>
        <a:xfrm>
          <a:off x="0" y="0"/>
          <a:ext cx="0" cy="0"/>
          <a:chOff x="0" y="0"/>
          <a:chExt cx="0" cy="0"/>
        </a:xfrm>
      </p:grpSpPr>
      <p:pic>
        <p:nvPicPr>
          <p:cNvPr id="5" name="Picture 4" descr="Camera lens at twilight">
            <a:extLst>
              <a:ext uri="{FF2B5EF4-FFF2-40B4-BE49-F238E27FC236}">
                <a16:creationId xmlns:a16="http://schemas.microsoft.com/office/drawing/2014/main" id="{D4C2CA4F-438E-6C92-4B4E-403653E62506}"/>
              </a:ext>
            </a:extLst>
          </p:cNvPr>
          <p:cNvPicPr>
            <a:picLocks noChangeAspect="1"/>
          </p:cNvPicPr>
          <p:nvPr/>
        </p:nvPicPr>
        <p:blipFill rotWithShape="1">
          <a:blip r:embed="rId2"/>
          <a:srcRect l="19041" t="153" r="28675" b="296"/>
          <a:stretch/>
        </p:blipFill>
        <p:spPr>
          <a:xfrm>
            <a:off x="5607503" y="3829110"/>
            <a:ext cx="2289343" cy="2286000"/>
          </a:xfrm>
          <a:prstGeom prst="ellipse">
            <a:avLst/>
          </a:prstGeom>
          <a:ln w="57150">
            <a:solidFill>
              <a:schemeClr val="accent3"/>
            </a:solidFill>
          </a:ln>
        </p:spPr>
      </p:pic>
      <p:sp>
        <p:nvSpPr>
          <p:cNvPr id="13" name="TextBox 12">
            <a:extLst>
              <a:ext uri="{FF2B5EF4-FFF2-40B4-BE49-F238E27FC236}">
                <a16:creationId xmlns:a16="http://schemas.microsoft.com/office/drawing/2014/main" id="{1A478A8B-1B42-8EB0-AA99-DD0359ADD447}"/>
              </a:ext>
            </a:extLst>
          </p:cNvPr>
          <p:cNvSpPr txBox="1"/>
          <p:nvPr/>
        </p:nvSpPr>
        <p:spPr>
          <a:xfrm>
            <a:off x="325677" y="886525"/>
            <a:ext cx="6532323" cy="31393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white"/>
                </a:solidFill>
                <a:effectLst/>
                <a:uLnTx/>
                <a:uFillTx/>
                <a:latin typeface="Arial" panose="020B0604020202020204" pitchFamily="34" charset="0"/>
                <a:ea typeface="Roboto Medium" panose="02000000000000000000" pitchFamily="2" charset="0"/>
                <a:cs typeface="Arial" panose="020B0604020202020204" pitchFamily="34" charset="0"/>
              </a:rPr>
              <a:t>The NIH Biomedical Research Informatic Computing System (BRICS): </a:t>
            </a:r>
            <a:r>
              <a:rPr kumimoji="0" lang="en-US" sz="3000" b="1" i="1" u="none" strike="noStrike" kern="1200" cap="none" spc="0" normalizeH="0" baseline="0" noProof="0" dirty="0">
                <a:ln>
                  <a:noFill/>
                </a:ln>
                <a:solidFill>
                  <a:prstClr val="white"/>
                </a:solidFill>
                <a:effectLst/>
                <a:uLnTx/>
                <a:uFillTx/>
                <a:latin typeface="Arial" panose="020B0604020202020204" pitchFamily="34" charset="0"/>
                <a:ea typeface="Roboto Medium" panose="02000000000000000000" pitchFamily="2" charset="0"/>
                <a:cs typeface="Arial" panose="020B0604020202020204" pitchFamily="34" charset="0"/>
              </a:rPr>
              <a:t>a unified platform supporting the full lifecycle of clinical trials research</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000" b="1" i="1" u="none" strike="noStrike" kern="1200" cap="none" spc="0" normalizeH="0" baseline="0" noProof="0" dirty="0">
              <a:ln>
                <a:noFill/>
              </a:ln>
              <a:solidFill>
                <a:prstClr val="white"/>
              </a:solidFill>
              <a:effectLst/>
              <a:uLnTx/>
              <a:uFillTx/>
              <a:latin typeface="Arial" panose="020B0604020202020204" pitchFamily="34" charset="0"/>
              <a:ea typeface="Roboto Medium" panose="02000000000000000000" pitchFamily="2"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prstClr val="white"/>
                </a:solidFill>
                <a:effectLst/>
                <a:uLnTx/>
                <a:uFillTx/>
                <a:latin typeface="Arial" panose="020B0604020202020204" pitchFamily="34" charset="0"/>
                <a:ea typeface="Roboto Medium" panose="02000000000000000000" pitchFamily="2" charset="0"/>
                <a:cs typeface="Arial" panose="020B0604020202020204" pitchFamily="34" charset="0"/>
              </a:rPr>
              <a:t>BRICS Data Analysis Using “R” Programming</a:t>
            </a:r>
          </a:p>
        </p:txBody>
      </p:sp>
      <p:sp>
        <p:nvSpPr>
          <p:cNvPr id="15" name="TextBox 14">
            <a:extLst>
              <a:ext uri="{FF2B5EF4-FFF2-40B4-BE49-F238E27FC236}">
                <a16:creationId xmlns:a16="http://schemas.microsoft.com/office/drawing/2014/main" id="{EA8D0604-1550-E338-7FC0-888CF45163C1}"/>
              </a:ext>
            </a:extLst>
          </p:cNvPr>
          <p:cNvSpPr txBox="1"/>
          <p:nvPr/>
        </p:nvSpPr>
        <p:spPr>
          <a:xfrm>
            <a:off x="325677" y="4382222"/>
            <a:ext cx="6146943" cy="92333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Arial" panose="020B0604020202020204" pitchFamily="34" charset="0"/>
                <a:ea typeface="Roboto Medium" panose="02000000000000000000" pitchFamily="2" charset="0"/>
                <a:cs typeface="Arial" panose="020B0604020202020204" pitchFamily="34" charset="0"/>
              </a:rPr>
              <a:t>Dominic E. Nathan, PhD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7</a:t>
            </a:r>
            <a:r>
              <a:rPr kumimoji="0" lang="en-US" sz="1800" b="0" i="0" u="none" strike="noStrike" kern="1200" cap="none" spc="0" normalizeH="0" baseline="30000" noProof="0" dirty="0">
                <a:ln>
                  <a:noFill/>
                </a:ln>
                <a:solidFill>
                  <a:srgbClr val="FFFFFF"/>
                </a:solidFill>
                <a:effectLst/>
                <a:uLnTx/>
                <a:uFillTx/>
                <a:latin typeface="Arial" panose="020B0604020202020204" pitchFamily="34" charset="0"/>
                <a:ea typeface="+mn-ea"/>
                <a:cs typeface="Arial" panose="020B0604020202020204" pitchFamily="34" charset="0"/>
              </a:rPr>
              <a:t>th</a:t>
            </a:r>
            <a:r>
              <a:rPr kumimoji="0" lang="en-US" sz="18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 October 2026</a:t>
            </a:r>
          </a:p>
        </p:txBody>
      </p:sp>
    </p:spTree>
    <p:extLst>
      <p:ext uri="{BB962C8B-B14F-4D97-AF65-F5344CB8AC3E}">
        <p14:creationId xmlns:p14="http://schemas.microsoft.com/office/powerpoint/2010/main" val="8814294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AD34B2-9ECD-91DE-4FBF-426030EF3207}"/>
              </a:ext>
            </a:extLst>
          </p:cNvPr>
          <p:cNvSpPr>
            <a:spLocks noGrp="1"/>
          </p:cNvSpPr>
          <p:nvPr>
            <p:ph type="title"/>
          </p:nvPr>
        </p:nvSpPr>
        <p:spPr>
          <a:xfrm>
            <a:off x="6363528" y="213898"/>
            <a:ext cx="1359176" cy="342693"/>
          </a:xfrm>
        </p:spPr>
        <p:txBody>
          <a:bodyPr>
            <a:normAutofit fontScale="90000"/>
          </a:bodyPr>
          <a:lstStyle/>
          <a:p>
            <a:pPr algn="ctr"/>
            <a:r>
              <a:rPr lang="en-US" sz="2000" b="1" dirty="0"/>
              <a:t>Disclaimer</a:t>
            </a:r>
          </a:p>
        </p:txBody>
      </p:sp>
      <p:sp>
        <p:nvSpPr>
          <p:cNvPr id="4" name="Rectangle 3">
            <a:extLst>
              <a:ext uri="{FF2B5EF4-FFF2-40B4-BE49-F238E27FC236}">
                <a16:creationId xmlns:a16="http://schemas.microsoft.com/office/drawing/2014/main" id="{CB0AD5D9-6127-7E24-9BF6-B39F59416F32}"/>
              </a:ext>
            </a:extLst>
          </p:cNvPr>
          <p:cNvSpPr/>
          <p:nvPr/>
        </p:nvSpPr>
        <p:spPr>
          <a:xfrm>
            <a:off x="749030" y="1857985"/>
            <a:ext cx="7490298" cy="2519464"/>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lIns="274320" tIns="274320" rIns="274320" bIns="2743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5" name="Rectangle 4">
            <a:extLst>
              <a:ext uri="{FF2B5EF4-FFF2-40B4-BE49-F238E27FC236}">
                <a16:creationId xmlns:a16="http://schemas.microsoft.com/office/drawing/2014/main" id="{666079E2-0BA1-3F9D-A15C-2C5FA33A9FA6}"/>
              </a:ext>
            </a:extLst>
          </p:cNvPr>
          <p:cNvSpPr/>
          <p:nvPr/>
        </p:nvSpPr>
        <p:spPr>
          <a:xfrm>
            <a:off x="950067" y="2000657"/>
            <a:ext cx="7678925" cy="2519464"/>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lIns="274320" tIns="274320" rIns="274320" bIns="2743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Arial" panose="020B0604020202020204"/>
                <a:ea typeface="+mn-ea"/>
                <a:cs typeface="+mn-cs"/>
              </a:rPr>
              <a:t>“The presenter has no conflicts of interest to disclose. The views, information or content, and conclusions presented do not necessarily represent the official position or policy of, nor should any official endorsement be inferred on the part of, the Uniformed Services University, the Department of Defense, the U.S. Government, Department of Health and Human Services, National Institutes of Health, US Public Health Service Commissioned Corps.”</a:t>
            </a:r>
          </a:p>
        </p:txBody>
      </p:sp>
    </p:spTree>
    <p:extLst>
      <p:ext uri="{BB962C8B-B14F-4D97-AF65-F5344CB8AC3E}">
        <p14:creationId xmlns:p14="http://schemas.microsoft.com/office/powerpoint/2010/main" val="5576783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543E8A-979B-8E78-A19D-68DF7148E011}"/>
              </a:ext>
            </a:extLst>
          </p:cNvPr>
          <p:cNvSpPr>
            <a:spLocks noGrp="1"/>
          </p:cNvSpPr>
          <p:nvPr>
            <p:ph type="title"/>
          </p:nvPr>
        </p:nvSpPr>
        <p:spPr>
          <a:xfrm>
            <a:off x="262051" y="533342"/>
            <a:ext cx="7886700" cy="1325563"/>
          </a:xfrm>
        </p:spPr>
        <p:txBody>
          <a:bodyPr/>
          <a:lstStyle/>
          <a:p>
            <a:r>
              <a:rPr lang="en-US" dirty="0"/>
              <a:t>Analytics with BRICS: Scaling </a:t>
            </a:r>
          </a:p>
        </p:txBody>
      </p:sp>
      <p:sp>
        <p:nvSpPr>
          <p:cNvPr id="20" name="Cloud 19">
            <a:extLst>
              <a:ext uri="{FF2B5EF4-FFF2-40B4-BE49-F238E27FC236}">
                <a16:creationId xmlns:a16="http://schemas.microsoft.com/office/drawing/2014/main" id="{2B15B04E-A1F9-4F10-EF9B-F347D8C3D85A}"/>
              </a:ext>
            </a:extLst>
          </p:cNvPr>
          <p:cNvSpPr/>
          <p:nvPr/>
        </p:nvSpPr>
        <p:spPr>
          <a:xfrm>
            <a:off x="5044966" y="2322786"/>
            <a:ext cx="3899336" cy="2942897"/>
          </a:xfrm>
          <a:prstGeom prst="cloud">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Arial" panose="020B0604020202020204"/>
                <a:ea typeface="+mn-ea"/>
                <a:cs typeface="+mn-cs"/>
              </a:rPr>
              <a:t>Cloud </a:t>
            </a:r>
            <a:r>
              <a:rPr kumimoji="0" lang="en-US" sz="3500" b="0" i="0" u="none" strike="noStrike" kern="1200" cap="none" spc="0" normalizeH="0" baseline="0" noProof="0" dirty="0">
                <a:ln>
                  <a:noFill/>
                </a:ln>
                <a:solidFill>
                  <a:srgbClr val="FFFFFF"/>
                </a:solidFill>
                <a:effectLst/>
                <a:uLnTx/>
                <a:uFillTx/>
                <a:latin typeface="Arial" panose="020B0604020202020204"/>
                <a:ea typeface="+mn-ea"/>
                <a:cs typeface="+mn-cs"/>
              </a:rPr>
              <a:t>Computing</a:t>
            </a:r>
          </a:p>
        </p:txBody>
      </p:sp>
      <p:sp>
        <p:nvSpPr>
          <p:cNvPr id="21" name="Rounded Rectangle 20">
            <a:extLst>
              <a:ext uri="{FF2B5EF4-FFF2-40B4-BE49-F238E27FC236}">
                <a16:creationId xmlns:a16="http://schemas.microsoft.com/office/drawing/2014/main" id="{62729FBC-58B0-4452-11C1-0C6E02427DD9}"/>
              </a:ext>
            </a:extLst>
          </p:cNvPr>
          <p:cNvSpPr/>
          <p:nvPr/>
        </p:nvSpPr>
        <p:spPr>
          <a:xfrm>
            <a:off x="262051" y="3794234"/>
            <a:ext cx="1082565" cy="914400"/>
          </a:xfrm>
          <a:prstGeom prst="roundRect">
            <a:avLst/>
          </a:prstGeom>
          <a:solidFill>
            <a:srgbClr val="55060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srgbClr val="EEEEF1"/>
                </a:solidFill>
                <a:effectLst/>
                <a:uLnTx/>
                <a:uFillTx/>
                <a:latin typeface="Arial" panose="020B0604020202020204"/>
                <a:ea typeface="+mn-ea"/>
                <a:cs typeface="+mn-cs"/>
              </a:rPr>
              <a:t>Personal Computer</a:t>
            </a:r>
          </a:p>
        </p:txBody>
      </p:sp>
      <p:sp>
        <p:nvSpPr>
          <p:cNvPr id="22" name="Trapezoid 21">
            <a:extLst>
              <a:ext uri="{FF2B5EF4-FFF2-40B4-BE49-F238E27FC236}">
                <a16:creationId xmlns:a16="http://schemas.microsoft.com/office/drawing/2014/main" id="{2A8F6F7B-91B2-E158-92A4-4F599570A7B7}"/>
              </a:ext>
            </a:extLst>
          </p:cNvPr>
          <p:cNvSpPr/>
          <p:nvPr/>
        </p:nvSpPr>
        <p:spPr>
          <a:xfrm rot="15971366">
            <a:off x="2248292" y="2727767"/>
            <a:ext cx="1138321" cy="2855333"/>
          </a:xfrm>
          <a:prstGeom prst="trapezoid">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23" name="Rounded Rectangle 22">
            <a:extLst>
              <a:ext uri="{FF2B5EF4-FFF2-40B4-BE49-F238E27FC236}">
                <a16:creationId xmlns:a16="http://schemas.microsoft.com/office/drawing/2014/main" id="{93702EA7-9247-C53F-52AD-55A83249C125}"/>
              </a:ext>
            </a:extLst>
          </p:cNvPr>
          <p:cNvSpPr/>
          <p:nvPr/>
        </p:nvSpPr>
        <p:spPr>
          <a:xfrm rot="21440351">
            <a:off x="2411177" y="3589801"/>
            <a:ext cx="1863108" cy="914400"/>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Arial" panose="020B0604020202020204"/>
                <a:ea typeface="+mn-ea"/>
                <a:cs typeface="+mn-cs"/>
              </a:rPr>
              <a:t>Scale up</a:t>
            </a:r>
          </a:p>
        </p:txBody>
      </p:sp>
      <p:sp>
        <p:nvSpPr>
          <p:cNvPr id="24" name="Triangle 23">
            <a:extLst>
              <a:ext uri="{FF2B5EF4-FFF2-40B4-BE49-F238E27FC236}">
                <a16:creationId xmlns:a16="http://schemas.microsoft.com/office/drawing/2014/main" id="{94A2AEDF-D6E8-7671-F515-924B6E781D0D}"/>
              </a:ext>
            </a:extLst>
          </p:cNvPr>
          <p:cNvSpPr/>
          <p:nvPr/>
        </p:nvSpPr>
        <p:spPr>
          <a:xfrm rot="5115862">
            <a:off x="3536672" y="3452022"/>
            <a:ext cx="1828836" cy="1174582"/>
          </a:xfrm>
          <a:prstGeom prst="triangle">
            <a:avLst>
              <a:gd name="adj" fmla="val 50114"/>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Tree>
    <p:extLst>
      <p:ext uri="{BB962C8B-B14F-4D97-AF65-F5344CB8AC3E}">
        <p14:creationId xmlns:p14="http://schemas.microsoft.com/office/powerpoint/2010/main" val="29993983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84EB34-ED78-B9D1-E95C-E5F1B6AC290F}"/>
              </a:ext>
            </a:extLst>
          </p:cNvPr>
          <p:cNvSpPr>
            <a:spLocks noGrp="1"/>
          </p:cNvSpPr>
          <p:nvPr>
            <p:ph type="title"/>
          </p:nvPr>
        </p:nvSpPr>
        <p:spPr>
          <a:xfrm>
            <a:off x="628650" y="682976"/>
            <a:ext cx="7886700" cy="1325563"/>
          </a:xfrm>
        </p:spPr>
        <p:txBody>
          <a:bodyPr/>
          <a:lstStyle/>
          <a:p>
            <a:r>
              <a:rPr lang="en-US" dirty="0"/>
              <a:t>BRICS Modules</a:t>
            </a:r>
          </a:p>
        </p:txBody>
      </p:sp>
      <p:pic>
        <p:nvPicPr>
          <p:cNvPr id="4" name="Picture 3">
            <a:extLst>
              <a:ext uri="{FF2B5EF4-FFF2-40B4-BE49-F238E27FC236}">
                <a16:creationId xmlns:a16="http://schemas.microsoft.com/office/drawing/2014/main" id="{077E6702-13C0-0083-36CA-0B0099BFBD14}"/>
              </a:ext>
            </a:extLst>
          </p:cNvPr>
          <p:cNvPicPr>
            <a:picLocks noChangeAspect="1"/>
          </p:cNvPicPr>
          <p:nvPr/>
        </p:nvPicPr>
        <p:blipFill>
          <a:blip r:embed="rId2"/>
          <a:stretch>
            <a:fillRect/>
          </a:stretch>
        </p:blipFill>
        <p:spPr>
          <a:xfrm>
            <a:off x="628650" y="1636198"/>
            <a:ext cx="8084426" cy="4456798"/>
          </a:xfrm>
          <a:prstGeom prst="rect">
            <a:avLst/>
          </a:prstGeom>
        </p:spPr>
      </p:pic>
    </p:spTree>
    <p:extLst>
      <p:ext uri="{BB962C8B-B14F-4D97-AF65-F5344CB8AC3E}">
        <p14:creationId xmlns:p14="http://schemas.microsoft.com/office/powerpoint/2010/main" val="39016025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45AB8F-4456-0FEE-BE40-17B4D9E51B9C}"/>
              </a:ext>
            </a:extLst>
          </p:cNvPr>
          <p:cNvSpPr>
            <a:spLocks noGrp="1"/>
          </p:cNvSpPr>
          <p:nvPr>
            <p:ph type="title"/>
          </p:nvPr>
        </p:nvSpPr>
        <p:spPr>
          <a:xfrm>
            <a:off x="628650" y="681037"/>
            <a:ext cx="7886700" cy="1325563"/>
          </a:xfrm>
        </p:spPr>
        <p:txBody>
          <a:bodyPr/>
          <a:lstStyle/>
          <a:p>
            <a:r>
              <a:rPr lang="en-US" dirty="0"/>
              <a:t>Form Structures</a:t>
            </a:r>
          </a:p>
        </p:txBody>
      </p:sp>
      <p:pic>
        <p:nvPicPr>
          <p:cNvPr id="4" name="Picture 3">
            <a:extLst>
              <a:ext uri="{FF2B5EF4-FFF2-40B4-BE49-F238E27FC236}">
                <a16:creationId xmlns:a16="http://schemas.microsoft.com/office/drawing/2014/main" id="{091AC811-673F-469E-0439-BF6448B3B27A}"/>
              </a:ext>
            </a:extLst>
          </p:cNvPr>
          <p:cNvPicPr>
            <a:picLocks noChangeAspect="1"/>
          </p:cNvPicPr>
          <p:nvPr/>
        </p:nvPicPr>
        <p:blipFill>
          <a:blip r:embed="rId2"/>
          <a:stretch>
            <a:fillRect/>
          </a:stretch>
        </p:blipFill>
        <p:spPr>
          <a:xfrm>
            <a:off x="628650" y="1644846"/>
            <a:ext cx="7772400" cy="4619341"/>
          </a:xfrm>
          <a:prstGeom prst="rect">
            <a:avLst/>
          </a:prstGeom>
        </p:spPr>
      </p:pic>
    </p:spTree>
    <p:extLst>
      <p:ext uri="{BB962C8B-B14F-4D97-AF65-F5344CB8AC3E}">
        <p14:creationId xmlns:p14="http://schemas.microsoft.com/office/powerpoint/2010/main" val="32402031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989A23-8977-A0A6-77E8-DBB10FA2055B}"/>
              </a:ext>
            </a:extLst>
          </p:cNvPr>
          <p:cNvSpPr>
            <a:spLocks noGrp="1"/>
          </p:cNvSpPr>
          <p:nvPr>
            <p:ph type="title"/>
          </p:nvPr>
        </p:nvSpPr>
        <p:spPr>
          <a:xfrm>
            <a:off x="628650" y="598893"/>
            <a:ext cx="7886700" cy="1325563"/>
          </a:xfrm>
        </p:spPr>
        <p:txBody>
          <a:bodyPr/>
          <a:lstStyle/>
          <a:p>
            <a:r>
              <a:rPr lang="en-US" dirty="0"/>
              <a:t>Form Structures</a:t>
            </a:r>
          </a:p>
        </p:txBody>
      </p:sp>
      <p:pic>
        <p:nvPicPr>
          <p:cNvPr id="5" name="Picture 4">
            <a:extLst>
              <a:ext uri="{FF2B5EF4-FFF2-40B4-BE49-F238E27FC236}">
                <a16:creationId xmlns:a16="http://schemas.microsoft.com/office/drawing/2014/main" id="{A0A0B9D4-FA48-A242-EE7E-340C848914FD}"/>
              </a:ext>
            </a:extLst>
          </p:cNvPr>
          <p:cNvPicPr>
            <a:picLocks noChangeAspect="1"/>
          </p:cNvPicPr>
          <p:nvPr/>
        </p:nvPicPr>
        <p:blipFill>
          <a:blip r:embed="rId2"/>
          <a:stretch>
            <a:fillRect/>
          </a:stretch>
        </p:blipFill>
        <p:spPr>
          <a:xfrm>
            <a:off x="685800" y="1510577"/>
            <a:ext cx="7772400" cy="4929922"/>
          </a:xfrm>
          <a:prstGeom prst="rect">
            <a:avLst/>
          </a:prstGeom>
        </p:spPr>
      </p:pic>
    </p:spTree>
    <p:extLst>
      <p:ext uri="{BB962C8B-B14F-4D97-AF65-F5344CB8AC3E}">
        <p14:creationId xmlns:p14="http://schemas.microsoft.com/office/powerpoint/2010/main" val="19233986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EC5237-2B3E-0703-FF75-B4145D16DC99}"/>
              </a:ext>
            </a:extLst>
          </p:cNvPr>
          <p:cNvSpPr>
            <a:spLocks noGrp="1"/>
          </p:cNvSpPr>
          <p:nvPr>
            <p:ph type="title"/>
          </p:nvPr>
        </p:nvSpPr>
        <p:spPr>
          <a:xfrm>
            <a:off x="628650" y="450974"/>
            <a:ext cx="7886700" cy="1325563"/>
          </a:xfrm>
        </p:spPr>
        <p:txBody>
          <a:bodyPr/>
          <a:lstStyle/>
          <a:p>
            <a:r>
              <a:rPr lang="en-US" dirty="0"/>
              <a:t>Form Structures</a:t>
            </a:r>
          </a:p>
        </p:txBody>
      </p:sp>
      <p:pic>
        <p:nvPicPr>
          <p:cNvPr id="4" name="Picture 3">
            <a:extLst>
              <a:ext uri="{FF2B5EF4-FFF2-40B4-BE49-F238E27FC236}">
                <a16:creationId xmlns:a16="http://schemas.microsoft.com/office/drawing/2014/main" id="{5107F8E1-486D-65F7-D9C1-FF4B0E72D01F}"/>
              </a:ext>
            </a:extLst>
          </p:cNvPr>
          <p:cNvPicPr>
            <a:picLocks noChangeAspect="1"/>
          </p:cNvPicPr>
          <p:nvPr/>
        </p:nvPicPr>
        <p:blipFill>
          <a:blip r:embed="rId2"/>
          <a:stretch>
            <a:fillRect/>
          </a:stretch>
        </p:blipFill>
        <p:spPr>
          <a:xfrm>
            <a:off x="685800" y="1375884"/>
            <a:ext cx="7772400" cy="5031142"/>
          </a:xfrm>
          <a:prstGeom prst="rect">
            <a:avLst/>
          </a:prstGeom>
        </p:spPr>
      </p:pic>
    </p:spTree>
    <p:extLst>
      <p:ext uri="{BB962C8B-B14F-4D97-AF65-F5344CB8AC3E}">
        <p14:creationId xmlns:p14="http://schemas.microsoft.com/office/powerpoint/2010/main" val="15534298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89AE02-0368-B015-5859-3752B5BD6F44}"/>
              </a:ext>
            </a:extLst>
          </p:cNvPr>
          <p:cNvSpPr>
            <a:spLocks noGrp="1"/>
          </p:cNvSpPr>
          <p:nvPr>
            <p:ph type="title"/>
          </p:nvPr>
        </p:nvSpPr>
        <p:spPr>
          <a:xfrm>
            <a:off x="628650" y="998286"/>
            <a:ext cx="7886700" cy="1325563"/>
          </a:xfrm>
        </p:spPr>
        <p:txBody>
          <a:bodyPr/>
          <a:lstStyle/>
          <a:p>
            <a:r>
              <a:rPr lang="en-US" dirty="0"/>
              <a:t>Tools</a:t>
            </a:r>
          </a:p>
        </p:txBody>
      </p:sp>
      <p:pic>
        <p:nvPicPr>
          <p:cNvPr id="4" name="Picture 3">
            <a:extLst>
              <a:ext uri="{FF2B5EF4-FFF2-40B4-BE49-F238E27FC236}">
                <a16:creationId xmlns:a16="http://schemas.microsoft.com/office/drawing/2014/main" id="{56CCCF94-D50F-FC45-B1D1-305ADF615AF2}"/>
              </a:ext>
            </a:extLst>
          </p:cNvPr>
          <p:cNvPicPr>
            <a:picLocks noChangeAspect="1"/>
          </p:cNvPicPr>
          <p:nvPr/>
        </p:nvPicPr>
        <p:blipFill>
          <a:blip r:embed="rId2"/>
          <a:stretch>
            <a:fillRect/>
          </a:stretch>
        </p:blipFill>
        <p:spPr>
          <a:xfrm>
            <a:off x="685800" y="2103686"/>
            <a:ext cx="7772400" cy="4185138"/>
          </a:xfrm>
          <a:prstGeom prst="rect">
            <a:avLst/>
          </a:prstGeom>
        </p:spPr>
      </p:pic>
    </p:spTree>
    <p:extLst>
      <p:ext uri="{BB962C8B-B14F-4D97-AF65-F5344CB8AC3E}">
        <p14:creationId xmlns:p14="http://schemas.microsoft.com/office/powerpoint/2010/main" val="1307510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E78EA0-8E8A-5FEA-A892-C72546EF7FF4}"/>
              </a:ext>
            </a:extLst>
          </p:cNvPr>
          <p:cNvSpPr>
            <a:spLocks noGrp="1"/>
          </p:cNvSpPr>
          <p:nvPr>
            <p:ph type="title"/>
          </p:nvPr>
        </p:nvSpPr>
        <p:spPr>
          <a:xfrm>
            <a:off x="628650" y="552069"/>
            <a:ext cx="7886700" cy="1325563"/>
          </a:xfrm>
        </p:spPr>
        <p:txBody>
          <a:bodyPr/>
          <a:lstStyle/>
          <a:p>
            <a:r>
              <a:rPr lang="en-US" dirty="0"/>
              <a:t>Upload and Submission Tools</a:t>
            </a:r>
          </a:p>
        </p:txBody>
      </p:sp>
      <p:pic>
        <p:nvPicPr>
          <p:cNvPr id="4" name="Picture 3">
            <a:extLst>
              <a:ext uri="{FF2B5EF4-FFF2-40B4-BE49-F238E27FC236}">
                <a16:creationId xmlns:a16="http://schemas.microsoft.com/office/drawing/2014/main" id="{CB98DE4C-CA18-162B-1E23-3C2A72D489F3}"/>
              </a:ext>
            </a:extLst>
          </p:cNvPr>
          <p:cNvPicPr>
            <a:picLocks noChangeAspect="1"/>
          </p:cNvPicPr>
          <p:nvPr/>
        </p:nvPicPr>
        <p:blipFill>
          <a:blip r:embed="rId2"/>
          <a:stretch>
            <a:fillRect/>
          </a:stretch>
        </p:blipFill>
        <p:spPr>
          <a:xfrm>
            <a:off x="628650" y="1467729"/>
            <a:ext cx="7772400" cy="5018749"/>
          </a:xfrm>
          <a:prstGeom prst="rect">
            <a:avLst/>
          </a:prstGeom>
        </p:spPr>
      </p:pic>
    </p:spTree>
    <p:extLst>
      <p:ext uri="{BB962C8B-B14F-4D97-AF65-F5344CB8AC3E}">
        <p14:creationId xmlns:p14="http://schemas.microsoft.com/office/powerpoint/2010/main" val="2131664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CE2AD9-577B-A995-5AC3-20DBC1E0C261}"/>
              </a:ext>
            </a:extLst>
          </p:cNvPr>
          <p:cNvSpPr>
            <a:spLocks noGrp="1"/>
          </p:cNvSpPr>
          <p:nvPr>
            <p:ph type="title"/>
          </p:nvPr>
        </p:nvSpPr>
        <p:spPr>
          <a:xfrm>
            <a:off x="628649" y="535831"/>
            <a:ext cx="7886700" cy="1325563"/>
          </a:xfrm>
        </p:spPr>
        <p:txBody>
          <a:bodyPr/>
          <a:lstStyle/>
          <a:p>
            <a:r>
              <a:rPr lang="en-US" dirty="0"/>
              <a:t>Upload and Submission Tools</a:t>
            </a:r>
          </a:p>
        </p:txBody>
      </p:sp>
      <p:pic>
        <p:nvPicPr>
          <p:cNvPr id="4" name="Content Placeholder 3">
            <a:extLst>
              <a:ext uri="{FF2B5EF4-FFF2-40B4-BE49-F238E27FC236}">
                <a16:creationId xmlns:a16="http://schemas.microsoft.com/office/drawing/2014/main" id="{D4FEDFF5-4AAA-1EBC-9704-26DDAB835715}"/>
              </a:ext>
            </a:extLst>
          </p:cNvPr>
          <p:cNvPicPr>
            <a:picLocks noGrp="1" noChangeAspect="1"/>
          </p:cNvPicPr>
          <p:nvPr>
            <p:ph idx="1"/>
          </p:nvPr>
        </p:nvPicPr>
        <p:blipFill>
          <a:blip r:embed="rId2"/>
          <a:stretch>
            <a:fillRect/>
          </a:stretch>
        </p:blipFill>
        <p:spPr>
          <a:xfrm>
            <a:off x="702630" y="1702566"/>
            <a:ext cx="7253701" cy="4652731"/>
          </a:xfrm>
          <a:prstGeom prst="rect">
            <a:avLst/>
          </a:prstGeom>
        </p:spPr>
      </p:pic>
    </p:spTree>
    <p:extLst>
      <p:ext uri="{BB962C8B-B14F-4D97-AF65-F5344CB8AC3E}">
        <p14:creationId xmlns:p14="http://schemas.microsoft.com/office/powerpoint/2010/main" val="20827720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B99856C-3659-3C3F-585D-A1BED90EE05D}"/>
              </a:ext>
            </a:extLst>
          </p:cNvPr>
          <p:cNvSpPr>
            <a:spLocks noGrp="1"/>
          </p:cNvSpPr>
          <p:nvPr>
            <p:ph type="title"/>
          </p:nvPr>
        </p:nvSpPr>
        <p:spPr>
          <a:xfrm>
            <a:off x="628650" y="1113901"/>
            <a:ext cx="7886700" cy="1325563"/>
          </a:xfrm>
        </p:spPr>
        <p:txBody>
          <a:bodyPr/>
          <a:lstStyle/>
          <a:p>
            <a:r>
              <a:rPr lang="en-US" dirty="0"/>
              <a:t>Upload</a:t>
            </a:r>
          </a:p>
        </p:txBody>
      </p:sp>
      <p:pic>
        <p:nvPicPr>
          <p:cNvPr id="8" name="Picture 7">
            <a:extLst>
              <a:ext uri="{FF2B5EF4-FFF2-40B4-BE49-F238E27FC236}">
                <a16:creationId xmlns:a16="http://schemas.microsoft.com/office/drawing/2014/main" id="{C30D1780-9BB4-AEFC-FC8C-21AA1F46BE3B}"/>
              </a:ext>
            </a:extLst>
          </p:cNvPr>
          <p:cNvPicPr>
            <a:picLocks noChangeAspect="1"/>
          </p:cNvPicPr>
          <p:nvPr/>
        </p:nvPicPr>
        <p:blipFill>
          <a:blip r:embed="rId2"/>
          <a:stretch>
            <a:fillRect/>
          </a:stretch>
        </p:blipFill>
        <p:spPr>
          <a:xfrm>
            <a:off x="943741" y="2003314"/>
            <a:ext cx="7235497" cy="4320017"/>
          </a:xfrm>
          <a:prstGeom prst="rect">
            <a:avLst/>
          </a:prstGeom>
        </p:spPr>
      </p:pic>
    </p:spTree>
    <p:extLst>
      <p:ext uri="{BB962C8B-B14F-4D97-AF65-F5344CB8AC3E}">
        <p14:creationId xmlns:p14="http://schemas.microsoft.com/office/powerpoint/2010/main" val="325810965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5C2C71-F280-2983-3D42-A03AA25F5525}"/>
              </a:ext>
            </a:extLst>
          </p:cNvPr>
          <p:cNvSpPr>
            <a:spLocks noGrp="1"/>
          </p:cNvSpPr>
          <p:nvPr>
            <p:ph type="title"/>
          </p:nvPr>
        </p:nvSpPr>
        <p:spPr>
          <a:xfrm>
            <a:off x="628650" y="681037"/>
            <a:ext cx="7886700" cy="1325563"/>
          </a:xfrm>
        </p:spPr>
        <p:txBody>
          <a:bodyPr/>
          <a:lstStyle/>
          <a:p>
            <a:r>
              <a:rPr lang="en-US" dirty="0"/>
              <a:t>Query Tool </a:t>
            </a:r>
          </a:p>
        </p:txBody>
      </p:sp>
      <p:pic>
        <p:nvPicPr>
          <p:cNvPr id="4" name="Picture 3">
            <a:extLst>
              <a:ext uri="{FF2B5EF4-FFF2-40B4-BE49-F238E27FC236}">
                <a16:creationId xmlns:a16="http://schemas.microsoft.com/office/drawing/2014/main" id="{1E35C11F-6B04-05AB-916D-3C1B7C480B2E}"/>
              </a:ext>
            </a:extLst>
          </p:cNvPr>
          <p:cNvPicPr>
            <a:picLocks noChangeAspect="1"/>
          </p:cNvPicPr>
          <p:nvPr/>
        </p:nvPicPr>
        <p:blipFill>
          <a:blip r:embed="rId2"/>
          <a:stretch>
            <a:fillRect/>
          </a:stretch>
        </p:blipFill>
        <p:spPr>
          <a:xfrm>
            <a:off x="628650" y="1833349"/>
            <a:ext cx="8033188" cy="2696609"/>
          </a:xfrm>
          <a:prstGeom prst="rect">
            <a:avLst/>
          </a:prstGeom>
        </p:spPr>
      </p:pic>
    </p:spTree>
    <p:extLst>
      <p:ext uri="{BB962C8B-B14F-4D97-AF65-F5344CB8AC3E}">
        <p14:creationId xmlns:p14="http://schemas.microsoft.com/office/powerpoint/2010/main" val="20566261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19A813-A8BF-9812-9A87-E98EA4F4F6EB}"/>
              </a:ext>
            </a:extLst>
          </p:cNvPr>
          <p:cNvSpPr>
            <a:spLocks noGrp="1"/>
          </p:cNvSpPr>
          <p:nvPr>
            <p:ph type="title"/>
          </p:nvPr>
        </p:nvSpPr>
        <p:spPr/>
        <p:txBody>
          <a:bodyPr/>
          <a:lstStyle/>
          <a:p>
            <a:r>
              <a:rPr lang="en-US" dirty="0"/>
              <a:t>Query Tool </a:t>
            </a:r>
          </a:p>
        </p:txBody>
      </p:sp>
      <p:pic>
        <p:nvPicPr>
          <p:cNvPr id="4" name="Picture 3">
            <a:extLst>
              <a:ext uri="{FF2B5EF4-FFF2-40B4-BE49-F238E27FC236}">
                <a16:creationId xmlns:a16="http://schemas.microsoft.com/office/drawing/2014/main" id="{CF6C1228-F46F-B129-FE52-ECE6772A6777}"/>
              </a:ext>
            </a:extLst>
          </p:cNvPr>
          <p:cNvPicPr>
            <a:picLocks noChangeAspect="1"/>
          </p:cNvPicPr>
          <p:nvPr/>
        </p:nvPicPr>
        <p:blipFill>
          <a:blip r:embed="rId2"/>
          <a:stretch>
            <a:fillRect/>
          </a:stretch>
        </p:blipFill>
        <p:spPr>
          <a:xfrm>
            <a:off x="628649" y="2469950"/>
            <a:ext cx="7989833" cy="3732538"/>
          </a:xfrm>
          <a:prstGeom prst="rect">
            <a:avLst/>
          </a:prstGeom>
        </p:spPr>
      </p:pic>
    </p:spTree>
    <p:extLst>
      <p:ext uri="{BB962C8B-B14F-4D97-AF65-F5344CB8AC3E}">
        <p14:creationId xmlns:p14="http://schemas.microsoft.com/office/powerpoint/2010/main" val="135139466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8A3CEF-4E9E-4C7B-DFB3-80ADE752B77F}"/>
              </a:ext>
            </a:extLst>
          </p:cNvPr>
          <p:cNvSpPr>
            <a:spLocks noGrp="1"/>
          </p:cNvSpPr>
          <p:nvPr>
            <p:ph type="title"/>
          </p:nvPr>
        </p:nvSpPr>
        <p:spPr/>
        <p:txBody>
          <a:bodyPr/>
          <a:lstStyle/>
          <a:p>
            <a:r>
              <a:rPr lang="en-US" dirty="0"/>
              <a:t>Query Tool</a:t>
            </a:r>
          </a:p>
        </p:txBody>
      </p:sp>
      <p:pic>
        <p:nvPicPr>
          <p:cNvPr id="4" name="Picture 3">
            <a:extLst>
              <a:ext uri="{FF2B5EF4-FFF2-40B4-BE49-F238E27FC236}">
                <a16:creationId xmlns:a16="http://schemas.microsoft.com/office/drawing/2014/main" id="{F998B1D2-80EF-3D19-9051-2AAF55DADC4C}"/>
              </a:ext>
            </a:extLst>
          </p:cNvPr>
          <p:cNvPicPr>
            <a:picLocks noChangeAspect="1"/>
          </p:cNvPicPr>
          <p:nvPr/>
        </p:nvPicPr>
        <p:blipFill>
          <a:blip r:embed="rId2"/>
          <a:stretch>
            <a:fillRect/>
          </a:stretch>
        </p:blipFill>
        <p:spPr>
          <a:xfrm>
            <a:off x="280704" y="2113599"/>
            <a:ext cx="8582591" cy="3740662"/>
          </a:xfrm>
          <a:prstGeom prst="rect">
            <a:avLst/>
          </a:prstGeom>
        </p:spPr>
      </p:pic>
    </p:spTree>
    <p:extLst>
      <p:ext uri="{BB962C8B-B14F-4D97-AF65-F5344CB8AC3E}">
        <p14:creationId xmlns:p14="http://schemas.microsoft.com/office/powerpoint/2010/main" val="34040881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5B62BF-3296-8C17-E6C2-D143E88B9946}"/>
              </a:ext>
            </a:extLst>
          </p:cNvPr>
          <p:cNvSpPr>
            <a:spLocks noGrp="1"/>
          </p:cNvSpPr>
          <p:nvPr>
            <p:ph type="title"/>
          </p:nvPr>
        </p:nvSpPr>
        <p:spPr/>
        <p:txBody>
          <a:bodyPr/>
          <a:lstStyle/>
          <a:p>
            <a:r>
              <a:rPr lang="en-US" dirty="0"/>
              <a:t>BRICS - API</a:t>
            </a:r>
          </a:p>
        </p:txBody>
      </p:sp>
      <p:pic>
        <p:nvPicPr>
          <p:cNvPr id="4" name="Picture 3">
            <a:extLst>
              <a:ext uri="{FF2B5EF4-FFF2-40B4-BE49-F238E27FC236}">
                <a16:creationId xmlns:a16="http://schemas.microsoft.com/office/drawing/2014/main" id="{991268FC-5280-CA4E-CB27-6451AC8E88D8}"/>
              </a:ext>
            </a:extLst>
          </p:cNvPr>
          <p:cNvPicPr>
            <a:picLocks noChangeAspect="1"/>
          </p:cNvPicPr>
          <p:nvPr/>
        </p:nvPicPr>
        <p:blipFill>
          <a:blip r:embed="rId2"/>
          <a:stretch>
            <a:fillRect/>
          </a:stretch>
        </p:blipFill>
        <p:spPr>
          <a:xfrm>
            <a:off x="685800" y="2223787"/>
            <a:ext cx="7772400" cy="3230231"/>
          </a:xfrm>
          <a:prstGeom prst="rect">
            <a:avLst/>
          </a:prstGeom>
        </p:spPr>
      </p:pic>
    </p:spTree>
    <p:extLst>
      <p:ext uri="{BB962C8B-B14F-4D97-AF65-F5344CB8AC3E}">
        <p14:creationId xmlns:p14="http://schemas.microsoft.com/office/powerpoint/2010/main" val="314238083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FD049D-3B03-80CE-930F-9D8461B1D90A}"/>
              </a:ext>
            </a:extLst>
          </p:cNvPr>
          <p:cNvSpPr>
            <a:spLocks noGrp="1"/>
          </p:cNvSpPr>
          <p:nvPr>
            <p:ph type="title"/>
          </p:nvPr>
        </p:nvSpPr>
        <p:spPr/>
        <p:txBody>
          <a:bodyPr/>
          <a:lstStyle/>
          <a:p>
            <a:r>
              <a:rPr lang="en-US" dirty="0"/>
              <a:t>R Code – Part 1</a:t>
            </a:r>
          </a:p>
        </p:txBody>
      </p:sp>
      <p:pic>
        <p:nvPicPr>
          <p:cNvPr id="6" name="Picture 5">
            <a:extLst>
              <a:ext uri="{FF2B5EF4-FFF2-40B4-BE49-F238E27FC236}">
                <a16:creationId xmlns:a16="http://schemas.microsoft.com/office/drawing/2014/main" id="{42A3C040-472E-E68E-C5C8-07DCA7CB7E9D}"/>
              </a:ext>
            </a:extLst>
          </p:cNvPr>
          <p:cNvPicPr>
            <a:picLocks noChangeAspect="1"/>
          </p:cNvPicPr>
          <p:nvPr/>
        </p:nvPicPr>
        <p:blipFill>
          <a:blip r:embed="rId2"/>
          <a:stretch>
            <a:fillRect/>
          </a:stretch>
        </p:blipFill>
        <p:spPr>
          <a:xfrm>
            <a:off x="628650" y="2235199"/>
            <a:ext cx="4910302" cy="3911597"/>
          </a:xfrm>
          <a:prstGeom prst="rect">
            <a:avLst/>
          </a:prstGeom>
        </p:spPr>
      </p:pic>
    </p:spTree>
    <p:extLst>
      <p:ext uri="{BB962C8B-B14F-4D97-AF65-F5344CB8AC3E}">
        <p14:creationId xmlns:p14="http://schemas.microsoft.com/office/powerpoint/2010/main" val="334038690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8C8951-8396-4680-7C88-A8D47688CB93}"/>
              </a:ext>
            </a:extLst>
          </p:cNvPr>
          <p:cNvSpPr>
            <a:spLocks noGrp="1"/>
          </p:cNvSpPr>
          <p:nvPr>
            <p:ph type="title"/>
          </p:nvPr>
        </p:nvSpPr>
        <p:spPr>
          <a:xfrm>
            <a:off x="628650" y="598893"/>
            <a:ext cx="7886700" cy="1325563"/>
          </a:xfrm>
        </p:spPr>
        <p:txBody>
          <a:bodyPr/>
          <a:lstStyle/>
          <a:p>
            <a:r>
              <a:rPr lang="en-US" dirty="0"/>
              <a:t>R Code – Part 2 </a:t>
            </a:r>
          </a:p>
        </p:txBody>
      </p:sp>
      <p:pic>
        <p:nvPicPr>
          <p:cNvPr id="4" name="Picture 3">
            <a:extLst>
              <a:ext uri="{FF2B5EF4-FFF2-40B4-BE49-F238E27FC236}">
                <a16:creationId xmlns:a16="http://schemas.microsoft.com/office/drawing/2014/main" id="{0F2D431D-3F39-E667-1C13-FBD01DF622CA}"/>
              </a:ext>
            </a:extLst>
          </p:cNvPr>
          <p:cNvPicPr>
            <a:picLocks noChangeAspect="1"/>
          </p:cNvPicPr>
          <p:nvPr/>
        </p:nvPicPr>
        <p:blipFill>
          <a:blip r:embed="rId2"/>
          <a:stretch>
            <a:fillRect/>
          </a:stretch>
        </p:blipFill>
        <p:spPr>
          <a:xfrm>
            <a:off x="470995" y="1639833"/>
            <a:ext cx="8420278" cy="4351064"/>
          </a:xfrm>
          <a:prstGeom prst="rect">
            <a:avLst/>
          </a:prstGeom>
        </p:spPr>
      </p:pic>
    </p:spTree>
    <p:extLst>
      <p:ext uri="{BB962C8B-B14F-4D97-AF65-F5344CB8AC3E}">
        <p14:creationId xmlns:p14="http://schemas.microsoft.com/office/powerpoint/2010/main" val="167097205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7B7C08-8A8F-3517-D096-31044F5AB35C}"/>
              </a:ext>
            </a:extLst>
          </p:cNvPr>
          <p:cNvSpPr>
            <a:spLocks noGrp="1"/>
          </p:cNvSpPr>
          <p:nvPr>
            <p:ph type="title"/>
          </p:nvPr>
        </p:nvSpPr>
        <p:spPr>
          <a:xfrm>
            <a:off x="628650" y="851141"/>
            <a:ext cx="7886700" cy="1325563"/>
          </a:xfrm>
        </p:spPr>
        <p:txBody>
          <a:bodyPr/>
          <a:lstStyle/>
          <a:p>
            <a:r>
              <a:rPr lang="en-US" dirty="0"/>
              <a:t>R Code – Part 3</a:t>
            </a:r>
          </a:p>
        </p:txBody>
      </p:sp>
      <p:pic>
        <p:nvPicPr>
          <p:cNvPr id="4" name="Picture 3">
            <a:extLst>
              <a:ext uri="{FF2B5EF4-FFF2-40B4-BE49-F238E27FC236}">
                <a16:creationId xmlns:a16="http://schemas.microsoft.com/office/drawing/2014/main" id="{D38EC983-1E4F-99B7-2B77-E30DF9920B29}"/>
              </a:ext>
            </a:extLst>
          </p:cNvPr>
          <p:cNvPicPr>
            <a:picLocks noChangeAspect="1"/>
          </p:cNvPicPr>
          <p:nvPr/>
        </p:nvPicPr>
        <p:blipFill>
          <a:blip r:embed="rId2"/>
          <a:stretch>
            <a:fillRect/>
          </a:stretch>
        </p:blipFill>
        <p:spPr>
          <a:xfrm>
            <a:off x="628650" y="2481974"/>
            <a:ext cx="6004967" cy="3382798"/>
          </a:xfrm>
          <a:prstGeom prst="rect">
            <a:avLst/>
          </a:prstGeom>
        </p:spPr>
      </p:pic>
    </p:spTree>
    <p:extLst>
      <p:ext uri="{BB962C8B-B14F-4D97-AF65-F5344CB8AC3E}">
        <p14:creationId xmlns:p14="http://schemas.microsoft.com/office/powerpoint/2010/main" val="397921220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F7604B-4032-4DA7-F6FF-7DD18748C069}"/>
              </a:ext>
            </a:extLst>
          </p:cNvPr>
          <p:cNvSpPr>
            <a:spLocks noGrp="1"/>
          </p:cNvSpPr>
          <p:nvPr>
            <p:ph type="title"/>
          </p:nvPr>
        </p:nvSpPr>
        <p:spPr>
          <a:xfrm>
            <a:off x="513037" y="783272"/>
            <a:ext cx="7886700" cy="1325563"/>
          </a:xfrm>
        </p:spPr>
        <p:txBody>
          <a:bodyPr/>
          <a:lstStyle/>
          <a:p>
            <a:r>
              <a:rPr lang="en-US" dirty="0"/>
              <a:t>R Code – Part 4</a:t>
            </a:r>
          </a:p>
        </p:txBody>
      </p:sp>
      <p:pic>
        <p:nvPicPr>
          <p:cNvPr id="4" name="Picture 3">
            <a:extLst>
              <a:ext uri="{FF2B5EF4-FFF2-40B4-BE49-F238E27FC236}">
                <a16:creationId xmlns:a16="http://schemas.microsoft.com/office/drawing/2014/main" id="{D4E26166-E592-3E97-D17F-18AA354B6AA7}"/>
              </a:ext>
            </a:extLst>
          </p:cNvPr>
          <p:cNvPicPr>
            <a:picLocks noChangeAspect="1"/>
          </p:cNvPicPr>
          <p:nvPr/>
        </p:nvPicPr>
        <p:blipFill>
          <a:blip r:embed="rId2"/>
          <a:stretch>
            <a:fillRect/>
          </a:stretch>
        </p:blipFill>
        <p:spPr>
          <a:xfrm>
            <a:off x="90211" y="2771616"/>
            <a:ext cx="4860162" cy="3428487"/>
          </a:xfrm>
          <a:prstGeom prst="rect">
            <a:avLst/>
          </a:prstGeom>
        </p:spPr>
      </p:pic>
      <p:pic>
        <p:nvPicPr>
          <p:cNvPr id="7" name="Picture 6">
            <a:extLst>
              <a:ext uri="{FF2B5EF4-FFF2-40B4-BE49-F238E27FC236}">
                <a16:creationId xmlns:a16="http://schemas.microsoft.com/office/drawing/2014/main" id="{DECA16D0-F184-2743-6F7A-5944C1D7DF39}"/>
              </a:ext>
            </a:extLst>
          </p:cNvPr>
          <p:cNvPicPr>
            <a:picLocks noChangeAspect="1"/>
          </p:cNvPicPr>
          <p:nvPr/>
        </p:nvPicPr>
        <p:blipFill>
          <a:blip r:embed="rId3"/>
          <a:stretch>
            <a:fillRect/>
          </a:stretch>
        </p:blipFill>
        <p:spPr>
          <a:xfrm>
            <a:off x="4803228" y="1446053"/>
            <a:ext cx="4340772" cy="2835971"/>
          </a:xfrm>
          <a:prstGeom prst="rect">
            <a:avLst/>
          </a:prstGeom>
        </p:spPr>
      </p:pic>
    </p:spTree>
    <p:extLst>
      <p:ext uri="{BB962C8B-B14F-4D97-AF65-F5344CB8AC3E}">
        <p14:creationId xmlns:p14="http://schemas.microsoft.com/office/powerpoint/2010/main" val="125625589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7E0C1E-72CD-23D5-3781-192B04E09AC8}"/>
              </a:ext>
            </a:extLst>
          </p:cNvPr>
          <p:cNvSpPr>
            <a:spLocks noGrp="1"/>
          </p:cNvSpPr>
          <p:nvPr>
            <p:ph type="title"/>
          </p:nvPr>
        </p:nvSpPr>
        <p:spPr>
          <a:xfrm>
            <a:off x="628650" y="493789"/>
            <a:ext cx="7886700" cy="1325563"/>
          </a:xfrm>
        </p:spPr>
        <p:txBody>
          <a:bodyPr/>
          <a:lstStyle/>
          <a:p>
            <a:r>
              <a:rPr lang="en-US" dirty="0"/>
              <a:t>User Guides</a:t>
            </a:r>
          </a:p>
        </p:txBody>
      </p:sp>
      <p:pic>
        <p:nvPicPr>
          <p:cNvPr id="4" name="Picture 3">
            <a:extLst>
              <a:ext uri="{FF2B5EF4-FFF2-40B4-BE49-F238E27FC236}">
                <a16:creationId xmlns:a16="http://schemas.microsoft.com/office/drawing/2014/main" id="{5AB03807-D8EA-0C6B-963F-761C5FDFC40C}"/>
              </a:ext>
            </a:extLst>
          </p:cNvPr>
          <p:cNvPicPr>
            <a:picLocks noChangeAspect="1"/>
          </p:cNvPicPr>
          <p:nvPr/>
        </p:nvPicPr>
        <p:blipFill>
          <a:blip r:embed="rId2"/>
          <a:stretch>
            <a:fillRect/>
          </a:stretch>
        </p:blipFill>
        <p:spPr>
          <a:xfrm>
            <a:off x="685800" y="1436881"/>
            <a:ext cx="7772400" cy="4927330"/>
          </a:xfrm>
          <a:prstGeom prst="rect">
            <a:avLst/>
          </a:prstGeom>
        </p:spPr>
      </p:pic>
      <p:sp>
        <p:nvSpPr>
          <p:cNvPr id="5" name="Rectangle 4">
            <a:extLst>
              <a:ext uri="{FF2B5EF4-FFF2-40B4-BE49-F238E27FC236}">
                <a16:creationId xmlns:a16="http://schemas.microsoft.com/office/drawing/2014/main" id="{91002E37-A649-68D6-D191-EA4F0D44389A}"/>
              </a:ext>
            </a:extLst>
          </p:cNvPr>
          <p:cNvSpPr/>
          <p:nvPr/>
        </p:nvSpPr>
        <p:spPr>
          <a:xfrm>
            <a:off x="903890" y="4508939"/>
            <a:ext cx="7872248" cy="620110"/>
          </a:xfrm>
          <a:prstGeom prst="rect">
            <a:avLst/>
          </a:prstGeom>
          <a:noFill/>
          <a:ln w="50800">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Tree>
    <p:extLst>
      <p:ext uri="{BB962C8B-B14F-4D97-AF65-F5344CB8AC3E}">
        <p14:creationId xmlns:p14="http://schemas.microsoft.com/office/powerpoint/2010/main" val="305596133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7DD0C2-2E05-F00A-EA41-FB5C63769F12}"/>
              </a:ext>
            </a:extLst>
          </p:cNvPr>
          <p:cNvSpPr>
            <a:spLocks noGrp="1"/>
          </p:cNvSpPr>
          <p:nvPr>
            <p:ph type="title" idx="4294967295"/>
          </p:nvPr>
        </p:nvSpPr>
        <p:spPr>
          <a:xfrm>
            <a:off x="4085616" y="2015146"/>
            <a:ext cx="3170238" cy="358775"/>
          </a:xfrm>
        </p:spPr>
        <p:txBody>
          <a:bodyPr>
            <a:noAutofit/>
          </a:bodyPr>
          <a:lstStyle/>
          <a:p>
            <a:pPr algn="ctr"/>
            <a:r>
              <a:rPr lang="en-US" b="1" dirty="0">
                <a:solidFill>
                  <a:schemeClr val="bg2"/>
                </a:solidFill>
              </a:rPr>
              <a:t>Questions?</a:t>
            </a:r>
          </a:p>
        </p:txBody>
      </p:sp>
      <p:pic>
        <p:nvPicPr>
          <p:cNvPr id="4" name="Picture 3" descr="Person with idea concept">
            <a:extLst>
              <a:ext uri="{FF2B5EF4-FFF2-40B4-BE49-F238E27FC236}">
                <a16:creationId xmlns:a16="http://schemas.microsoft.com/office/drawing/2014/main" id="{6EFF7E40-6C84-990D-9343-AFD7A1830F1F}"/>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33292"/>
          <a:stretch/>
        </p:blipFill>
        <p:spPr>
          <a:xfrm>
            <a:off x="505840" y="3279843"/>
            <a:ext cx="2287431" cy="2286000"/>
          </a:xfrm>
          <a:prstGeom prst="ellipse">
            <a:avLst/>
          </a:prstGeom>
          <a:ln w="57150">
            <a:solidFill>
              <a:schemeClr val="accent3"/>
            </a:solidFill>
          </a:ln>
        </p:spPr>
      </p:pic>
    </p:spTree>
    <p:extLst>
      <p:ext uri="{BB962C8B-B14F-4D97-AF65-F5344CB8AC3E}">
        <p14:creationId xmlns:p14="http://schemas.microsoft.com/office/powerpoint/2010/main" val="75157712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D4E53F-422B-A3FE-F4C4-33B116F39C43}"/>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462CBD8C-C2A8-6364-97F4-FEEFC2BCA221}"/>
              </a:ext>
            </a:extLst>
          </p:cNvPr>
          <p:cNvSpPr txBox="1"/>
          <p:nvPr/>
        </p:nvSpPr>
        <p:spPr>
          <a:xfrm>
            <a:off x="1330503" y="2337039"/>
            <a:ext cx="6482993" cy="150810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3600" b="1" i="0" u="none" strike="noStrike" kern="1200" cap="none" spc="0" normalizeH="0" baseline="0" noProof="0" dirty="0">
                <a:ln>
                  <a:noFill/>
                </a:ln>
                <a:solidFill>
                  <a:prstClr val="white"/>
                </a:solidFill>
                <a:effectLst/>
                <a:uLnTx/>
                <a:uFillTx/>
                <a:latin typeface="Arial" panose="020B0604020202020204" pitchFamily="34" charset="0"/>
                <a:ea typeface="ＭＳ Ｐゴシック" charset="0"/>
                <a:cs typeface="Arial" panose="020B0604020202020204" pitchFamily="34" charset="0"/>
              </a:rPr>
              <a:t>Thank you for joining in!</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ja-JP" sz="3600" b="1" i="0" u="none" strike="noStrike" kern="1200" cap="none" spc="0" normalizeH="0" baseline="0" noProof="0" dirty="0">
              <a:ln>
                <a:noFill/>
              </a:ln>
              <a:solidFill>
                <a:prstClr val="white"/>
              </a:solidFill>
              <a:effectLst/>
              <a:uLnTx/>
              <a:uFillTx/>
              <a:latin typeface="Arial" panose="020B0604020202020204" pitchFamily="34" charset="0"/>
              <a:ea typeface="ＭＳ Ｐゴシック"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Arial" panose="020B0604020202020204" pitchFamily="34" charset="0"/>
                <a:ea typeface="ＭＳ Ｐゴシック" charset="0"/>
                <a:cs typeface="Arial" panose="020B0604020202020204" pitchFamily="34" charset="0"/>
              </a:rPr>
              <a:t>Will see you all on </a:t>
            </a:r>
            <a:r>
              <a:rPr lang="en-US" sz="2000" b="1" dirty="0">
                <a:solidFill>
                  <a:prstClr val="white"/>
                </a:solidFill>
                <a:latin typeface="Arial" panose="020B0604020202020204" pitchFamily="34" charset="0"/>
                <a:ea typeface="ＭＳ Ｐゴシック" charset="0"/>
                <a:cs typeface="Arial" panose="020B0604020202020204" pitchFamily="34" charset="0"/>
              </a:rPr>
              <a:t>November 18</a:t>
            </a:r>
            <a:r>
              <a:rPr lang="en-US" sz="2000" b="1" baseline="30000" dirty="0">
                <a:solidFill>
                  <a:prstClr val="white"/>
                </a:solidFill>
                <a:latin typeface="Arial" panose="020B0604020202020204" pitchFamily="34" charset="0"/>
                <a:ea typeface="ＭＳ Ｐゴシック" charset="0"/>
                <a:cs typeface="Arial" panose="020B0604020202020204" pitchFamily="34" charset="0"/>
              </a:rPr>
              <a:t>th</a:t>
            </a:r>
            <a:r>
              <a:rPr lang="en-US" sz="2000" b="1" dirty="0">
                <a:solidFill>
                  <a:prstClr val="white"/>
                </a:solidFill>
                <a:latin typeface="Arial" panose="020B0604020202020204" pitchFamily="34" charset="0"/>
                <a:ea typeface="ＭＳ Ｐゴシック" charset="0"/>
                <a:cs typeface="Arial" panose="020B0604020202020204" pitchFamily="34" charset="0"/>
              </a:rPr>
              <a:t>, 2026</a:t>
            </a:r>
            <a:endPar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3" name="Picture 2" descr="Light reflection in a lens">
            <a:extLst>
              <a:ext uri="{FF2B5EF4-FFF2-40B4-BE49-F238E27FC236}">
                <a16:creationId xmlns:a16="http://schemas.microsoft.com/office/drawing/2014/main" id="{89DD53E9-E3EB-80E2-F808-E61B13FED452}"/>
              </a:ext>
            </a:extLst>
          </p:cNvPr>
          <p:cNvPicPr>
            <a:picLocks noChangeAspect="1"/>
          </p:cNvPicPr>
          <p:nvPr/>
        </p:nvPicPr>
        <p:blipFill rotWithShape="1">
          <a:blip r:embed="rId2" cstate="hqprint">
            <a:extLst>
              <a:ext uri="{28A0092B-C50C-407E-A947-70E740481C1C}">
                <a14:useLocalDpi xmlns:a14="http://schemas.microsoft.com/office/drawing/2010/main" val="0"/>
              </a:ext>
            </a:extLst>
          </a:blip>
          <a:srcRect l="33292"/>
          <a:stretch/>
        </p:blipFill>
        <p:spPr>
          <a:xfrm>
            <a:off x="1507786" y="4105205"/>
            <a:ext cx="2286314" cy="2286000"/>
          </a:xfrm>
          <a:prstGeom prst="ellipse">
            <a:avLst/>
          </a:prstGeom>
          <a:ln w="57150">
            <a:solidFill>
              <a:schemeClr val="bg1">
                <a:lumMod val="75000"/>
              </a:schemeClr>
            </a:solidFill>
          </a:ln>
        </p:spPr>
      </p:pic>
    </p:spTree>
    <p:extLst>
      <p:ext uri="{BB962C8B-B14F-4D97-AF65-F5344CB8AC3E}">
        <p14:creationId xmlns:p14="http://schemas.microsoft.com/office/powerpoint/2010/main" val="711019397"/>
      </p:ext>
    </p:extLst>
  </p:cSld>
  <p:clrMapOvr>
    <a:masterClrMapping/>
  </p:clrMapOvr>
</p:sld>
</file>

<file path=ppt/theme/theme1.xml><?xml version="1.0" encoding="utf-8"?>
<a:theme xmlns:a="http://schemas.openxmlformats.org/drawingml/2006/main" name="No Footer">
  <a:themeElements>
    <a:clrScheme name="BRICS">
      <a:dk1>
        <a:srgbClr val="000000"/>
      </a:dk1>
      <a:lt1>
        <a:srgbClr val="FFFFFF"/>
      </a:lt1>
      <a:dk2>
        <a:srgbClr val="494949"/>
      </a:dk2>
      <a:lt2>
        <a:srgbClr val="F2F2F2"/>
      </a:lt2>
      <a:accent1>
        <a:srgbClr val="0072BE"/>
      </a:accent1>
      <a:accent2>
        <a:srgbClr val="ED7D31"/>
      </a:accent2>
      <a:accent3>
        <a:srgbClr val="A5A5A5"/>
      </a:accent3>
      <a:accent4>
        <a:srgbClr val="EDC400"/>
      </a:accent4>
      <a:accent5>
        <a:srgbClr val="5B9BD5"/>
      </a:accent5>
      <a:accent6>
        <a:srgbClr val="70AD47"/>
      </a:accent6>
      <a:hlink>
        <a:srgbClr val="1D1EA3"/>
      </a:hlink>
      <a:folHlink>
        <a:srgbClr val="8A4B95"/>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4C31A436BDB354499D1C1EB465D710DF" ma:contentTypeVersion="3" ma:contentTypeDescription="Create a new document." ma:contentTypeScope="" ma:versionID="5f84b067cbe511e4f3e4072f2421e99f">
  <xsd:schema xmlns:xsd="http://www.w3.org/2001/XMLSchema" xmlns:xs="http://www.w3.org/2001/XMLSchema" xmlns:p="http://schemas.microsoft.com/office/2006/metadata/properties" xmlns:ns2="05a6cc6f-87c6-43b6-a183-3c7868b0cdd1" targetNamespace="http://schemas.microsoft.com/office/2006/metadata/properties" ma:root="true" ma:fieldsID="1d5efdde8f940bf8cfb4fd9abc05355b" ns2:_="">
    <xsd:import namespace="05a6cc6f-87c6-43b6-a183-3c7868b0cdd1"/>
    <xsd:element name="properties">
      <xsd:complexType>
        <xsd:sequence>
          <xsd:element name="documentManagement">
            <xsd:complexType>
              <xsd:all>
                <xsd:element ref="ns2:MediaServiceMetadata" minOccurs="0"/>
                <xsd:element ref="ns2:MediaServiceFastMetadata"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a6cc6f-87c6-43b6-a183-3c7868b0cdd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62E9D70-C0C7-41EC-8B3D-2CCD5D45EC72}">
  <ds:schemaRefs>
    <ds:schemaRef ds:uri="05a6cc6f-87c6-43b6-a183-3c7868b0cdd1"/>
    <ds:schemaRef ds:uri="http://schemas.openxmlformats.org/package/2006/metadata/core-properties"/>
    <ds:schemaRef ds:uri="http://schemas.microsoft.com/office/2006/metadata/properties"/>
    <ds:schemaRef ds:uri="http://www.w3.org/XML/1998/namespace"/>
    <ds:schemaRef ds:uri="http://schemas.microsoft.com/office/2006/documentManagement/types"/>
    <ds:schemaRef ds:uri="http://purl.org/dc/elements/1.1/"/>
    <ds:schemaRef ds:uri="http://purl.org/dc/dcmitype/"/>
    <ds:schemaRef ds:uri="http://schemas.microsoft.com/office/infopath/2007/PartnerControls"/>
    <ds:schemaRef ds:uri="http://purl.org/dc/terms/"/>
  </ds:schemaRefs>
</ds:datastoreItem>
</file>

<file path=customXml/itemProps2.xml><?xml version="1.0" encoding="utf-8"?>
<ds:datastoreItem xmlns:ds="http://schemas.openxmlformats.org/officeDocument/2006/customXml" ds:itemID="{2D5B9372-2840-4162-B0E0-F23290DA92A7}">
  <ds:schemaRefs>
    <ds:schemaRef ds:uri="http://schemas.microsoft.com/sharepoint/v3/contenttype/forms"/>
  </ds:schemaRefs>
</ds:datastoreItem>
</file>

<file path=customXml/itemProps3.xml><?xml version="1.0" encoding="utf-8"?>
<ds:datastoreItem xmlns:ds="http://schemas.openxmlformats.org/officeDocument/2006/customXml" ds:itemID="{62E27EE7-9B86-4CAB-BAF6-08EE4903B92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5a6cc6f-87c6-43b6-a183-3c7868b0cdd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b53f282e-1fa0-48cd-8db5-d045636bed56}" enabled="1" method="Standard" siteId="{14b77578-9773-42d5-8507-251ca2dc2b06}" removed="0"/>
</clbl:labelList>
</file>

<file path=docProps/app.xml><?xml version="1.0" encoding="utf-8"?>
<Properties xmlns="http://schemas.openxmlformats.org/officeDocument/2006/extended-properties" xmlns:vt="http://schemas.openxmlformats.org/officeDocument/2006/docPropsVTypes">
  <Template/>
  <TotalTime>4349</TotalTime>
  <Words>748</Words>
  <Application>Microsoft Office PowerPoint</Application>
  <PresentationFormat>On-screen Show (4:3)</PresentationFormat>
  <Paragraphs>170</Paragraphs>
  <Slides>34</Slides>
  <Notes>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34</vt:i4>
      </vt:variant>
    </vt:vector>
  </HeadingPairs>
  <TitlesOfParts>
    <vt:vector size="41" baseType="lpstr">
      <vt:lpstr>Arial</vt:lpstr>
      <vt:lpstr>Calibri</vt:lpstr>
      <vt:lpstr>DM Sans Light</vt:lpstr>
      <vt:lpstr>DM Sans SemiBold</vt:lpstr>
      <vt:lpstr>Roboto</vt:lpstr>
      <vt:lpstr>Wingdings</vt:lpstr>
      <vt:lpstr>No Footer</vt:lpstr>
      <vt:lpstr>PowerPoint Presentation</vt:lpstr>
      <vt:lpstr>Logistics</vt:lpstr>
      <vt:lpstr>Agenda</vt:lpstr>
      <vt:lpstr>PowerPoint Presentation</vt:lpstr>
      <vt:lpstr>NICHD DASH Built from BRICS</vt:lpstr>
      <vt:lpstr>PowerPoint Presentation</vt:lpstr>
      <vt:lpstr>Introduction to BioCoRE</vt:lpstr>
      <vt:lpstr>PowerPoint Presentation</vt:lpstr>
      <vt:lpstr>Query Tool AI Integration</vt:lpstr>
      <vt:lpstr>Productionizing the AI process</vt:lpstr>
      <vt:lpstr>PowerPoint Presentation</vt:lpstr>
      <vt:lpstr>Questions?</vt:lpstr>
      <vt:lpstr>PowerPoint Presentation</vt:lpstr>
      <vt:lpstr>Disclaimer</vt:lpstr>
      <vt:lpstr>Analytics with BRICS: Scaling </vt:lpstr>
      <vt:lpstr>BRICS Modules</vt:lpstr>
      <vt:lpstr>Form Structures</vt:lpstr>
      <vt:lpstr>Form Structures</vt:lpstr>
      <vt:lpstr>Form Structures</vt:lpstr>
      <vt:lpstr>Tools</vt:lpstr>
      <vt:lpstr>Upload and Submission Tools</vt:lpstr>
      <vt:lpstr>Upload and Submission Tools</vt:lpstr>
      <vt:lpstr>Upload</vt:lpstr>
      <vt:lpstr>Query Tool </vt:lpstr>
      <vt:lpstr>Query Tool </vt:lpstr>
      <vt:lpstr>Query Tool</vt:lpstr>
      <vt:lpstr>BRICS - API</vt:lpstr>
      <vt:lpstr>R Code – Part 1</vt:lpstr>
      <vt:lpstr>R Code – Part 2 </vt:lpstr>
      <vt:lpstr>R Code – Part 3</vt:lpstr>
      <vt:lpstr>R Code – Part 4</vt:lpstr>
      <vt:lpstr>User Guides</vt:lpstr>
      <vt:lpstr>Questions?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McAuliffe, Matthew (NIH/CIT) [E]</dc:creator>
  <cp:lastModifiedBy>Roy, Preeti (NIH/CIT) [C]</cp:lastModifiedBy>
  <cp:revision>19</cp:revision>
  <dcterms:created xsi:type="dcterms:W3CDTF">2023-11-02T13:30:15Z</dcterms:created>
  <dcterms:modified xsi:type="dcterms:W3CDTF">2026-10-07T12:34:22Z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0x0101004C31A436BDB354499D1C1EB465D710DF</vt:lpwstr>
  </property>
</Properties>
</file>