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6" r:id="rId2"/>
  </p:sldMasterIdLst>
  <p:notesMasterIdLst>
    <p:notesMasterId r:id="rId38"/>
  </p:notesMasterIdLst>
  <p:sldIdLst>
    <p:sldId id="256" r:id="rId3"/>
    <p:sldId id="457" r:id="rId4"/>
    <p:sldId id="328" r:id="rId5"/>
    <p:sldId id="7144" r:id="rId6"/>
    <p:sldId id="329" r:id="rId7"/>
    <p:sldId id="317" r:id="rId8"/>
    <p:sldId id="270" r:id="rId9"/>
    <p:sldId id="7145" r:id="rId10"/>
    <p:sldId id="7146" r:id="rId11"/>
    <p:sldId id="281" r:id="rId12"/>
    <p:sldId id="7120" r:id="rId13"/>
    <p:sldId id="7121" r:id="rId14"/>
    <p:sldId id="7122" r:id="rId15"/>
    <p:sldId id="7123" r:id="rId16"/>
    <p:sldId id="7124" r:id="rId17"/>
    <p:sldId id="7126" r:id="rId18"/>
    <p:sldId id="7125" r:id="rId19"/>
    <p:sldId id="7127" r:id="rId20"/>
    <p:sldId id="7128" r:id="rId21"/>
    <p:sldId id="7129" r:id="rId22"/>
    <p:sldId id="7130" r:id="rId23"/>
    <p:sldId id="7135" r:id="rId24"/>
    <p:sldId id="7132" r:id="rId25"/>
    <p:sldId id="7136" r:id="rId26"/>
    <p:sldId id="7131" r:id="rId27"/>
    <p:sldId id="7137" r:id="rId28"/>
    <p:sldId id="7138" r:id="rId29"/>
    <p:sldId id="7139" r:id="rId30"/>
    <p:sldId id="7133" r:id="rId31"/>
    <p:sldId id="7134" r:id="rId32"/>
    <p:sldId id="7140" r:id="rId33"/>
    <p:sldId id="7141" r:id="rId34"/>
    <p:sldId id="7142" r:id="rId35"/>
    <p:sldId id="7143" r:id="rId36"/>
    <p:sldId id="711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Garcia" initials="AG" lastIdx="2" clrIdx="0">
    <p:extLst>
      <p:ext uri="{19B8F6BF-5375-455C-9EA6-DF929625EA0E}">
        <p15:presenceInfo xmlns:p15="http://schemas.microsoft.com/office/powerpoint/2012/main" userId="S-1-5-21-2414005191-2431363525-1628603290-1303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2EE"/>
    <a:srgbClr val="1471B9"/>
    <a:srgbClr val="001FC6"/>
    <a:srgbClr val="EE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57A67-1314-446D-AAE4-E8DE1EAE3B2B}" v="9" dt="2024-05-08T18:27:24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Preeti (NIH/CIT) [C]" userId="4fc1c0af-3335-4cc9-b95d-2fd0e87bf3b9" providerId="ADAL" clId="{D5057A67-1314-446D-AAE4-E8DE1EAE3B2B}"/>
    <pc:docChg chg="custSel addSld delSld modSld sldOrd">
      <pc:chgData name="Roy, Preeti (NIH/CIT) [C]" userId="4fc1c0af-3335-4cc9-b95d-2fd0e87bf3b9" providerId="ADAL" clId="{D5057A67-1314-446D-AAE4-E8DE1EAE3B2B}" dt="2024-05-09T12:57:04.751" v="34" actId="1076"/>
      <pc:docMkLst>
        <pc:docMk/>
      </pc:docMkLst>
      <pc:sldChg chg="delSp mod">
        <pc:chgData name="Roy, Preeti (NIH/CIT) [C]" userId="4fc1c0af-3335-4cc9-b95d-2fd0e87bf3b9" providerId="ADAL" clId="{D5057A67-1314-446D-AAE4-E8DE1EAE3B2B}" dt="2024-05-08T18:23:20.302" v="0" actId="478"/>
        <pc:sldMkLst>
          <pc:docMk/>
          <pc:sldMk cId="3684405349" sldId="256"/>
        </pc:sldMkLst>
        <pc:inkChg chg="del">
          <ac:chgData name="Roy, Preeti (NIH/CIT) [C]" userId="4fc1c0af-3335-4cc9-b95d-2fd0e87bf3b9" providerId="ADAL" clId="{D5057A67-1314-446D-AAE4-E8DE1EAE3B2B}" dt="2024-05-08T18:23:20.302" v="0" actId="478"/>
          <ac:inkMkLst>
            <pc:docMk/>
            <pc:sldMk cId="3684405349" sldId="256"/>
            <ac:inkMk id="2" creationId="{16196E50-439A-BF03-298F-3859E183971A}"/>
          </ac:inkMkLst>
        </pc:inkChg>
      </pc:sldChg>
      <pc:sldChg chg="del">
        <pc:chgData name="Roy, Preeti (NIH/CIT) [C]" userId="4fc1c0af-3335-4cc9-b95d-2fd0e87bf3b9" providerId="ADAL" clId="{D5057A67-1314-446D-AAE4-E8DE1EAE3B2B}" dt="2024-05-08T18:26:03.817" v="12" actId="2696"/>
        <pc:sldMkLst>
          <pc:docMk/>
          <pc:sldMk cId="1957436153" sldId="7062"/>
        </pc:sldMkLst>
      </pc:sldChg>
      <pc:sldChg chg="addSp delSp modSp new mod">
        <pc:chgData name="Roy, Preeti (NIH/CIT) [C]" userId="4fc1c0af-3335-4cc9-b95d-2fd0e87bf3b9" providerId="ADAL" clId="{D5057A67-1314-446D-AAE4-E8DE1EAE3B2B}" dt="2024-05-08T18:27:24.170" v="19" actId="1076"/>
        <pc:sldMkLst>
          <pc:docMk/>
          <pc:sldMk cId="3545508695" sldId="7144"/>
        </pc:sldMkLst>
        <pc:spChg chg="del">
          <ac:chgData name="Roy, Preeti (NIH/CIT) [C]" userId="4fc1c0af-3335-4cc9-b95d-2fd0e87bf3b9" providerId="ADAL" clId="{D5057A67-1314-446D-AAE4-E8DE1EAE3B2B}" dt="2024-05-08T18:23:43.009" v="2" actId="478"/>
          <ac:spMkLst>
            <pc:docMk/>
            <pc:sldMk cId="3545508695" sldId="7144"/>
            <ac:spMk id="2" creationId="{3A897074-2E39-5C19-C5E9-A23DD03596AB}"/>
          </ac:spMkLst>
        </pc:spChg>
        <pc:spChg chg="del">
          <ac:chgData name="Roy, Preeti (NIH/CIT) [C]" userId="4fc1c0af-3335-4cc9-b95d-2fd0e87bf3b9" providerId="ADAL" clId="{D5057A67-1314-446D-AAE4-E8DE1EAE3B2B}" dt="2024-05-08T18:23:45.971" v="3" actId="478"/>
          <ac:spMkLst>
            <pc:docMk/>
            <pc:sldMk cId="3545508695" sldId="7144"/>
            <ac:spMk id="3" creationId="{992C45E3-9166-5AE5-94F4-E7FCD31FB8B6}"/>
          </ac:spMkLst>
        </pc:spChg>
        <pc:spChg chg="add mod">
          <ac:chgData name="Roy, Preeti (NIH/CIT) [C]" userId="4fc1c0af-3335-4cc9-b95d-2fd0e87bf3b9" providerId="ADAL" clId="{D5057A67-1314-446D-AAE4-E8DE1EAE3B2B}" dt="2024-05-08T18:24:45.564" v="7" actId="1076"/>
          <ac:spMkLst>
            <pc:docMk/>
            <pc:sldMk cId="3545508695" sldId="7144"/>
            <ac:spMk id="5" creationId="{5EA2D2ED-4A71-E1E9-65F2-8D1C015E20E0}"/>
          </ac:spMkLst>
        </pc:spChg>
        <pc:picChg chg="add mod">
          <ac:chgData name="Roy, Preeti (NIH/CIT) [C]" userId="4fc1c0af-3335-4cc9-b95d-2fd0e87bf3b9" providerId="ADAL" clId="{D5057A67-1314-446D-AAE4-E8DE1EAE3B2B}" dt="2024-05-08T18:27:24.170" v="19" actId="1076"/>
          <ac:picMkLst>
            <pc:docMk/>
            <pc:sldMk cId="3545508695" sldId="7144"/>
            <ac:picMk id="4" creationId="{59441920-4A8E-0219-DB4C-4409DC9F070E}"/>
          </ac:picMkLst>
        </pc:picChg>
      </pc:sldChg>
      <pc:sldChg chg="modSp add mod">
        <pc:chgData name="Roy, Preeti (NIH/CIT) [C]" userId="4fc1c0af-3335-4cc9-b95d-2fd0e87bf3b9" providerId="ADAL" clId="{D5057A67-1314-446D-AAE4-E8DE1EAE3B2B}" dt="2024-05-08T18:26:42.140" v="17" actId="255"/>
        <pc:sldMkLst>
          <pc:docMk/>
          <pc:sldMk cId="1067853428" sldId="7145"/>
        </pc:sldMkLst>
        <pc:spChg chg="mod">
          <ac:chgData name="Roy, Preeti (NIH/CIT) [C]" userId="4fc1c0af-3335-4cc9-b95d-2fd0e87bf3b9" providerId="ADAL" clId="{D5057A67-1314-446D-AAE4-E8DE1EAE3B2B}" dt="2024-05-08T18:26:42.140" v="17" actId="255"/>
          <ac:spMkLst>
            <pc:docMk/>
            <pc:sldMk cId="1067853428" sldId="7145"/>
            <ac:spMk id="11" creationId="{C1FEC426-8C82-EAF6-BE46-BD41FB53FA7A}"/>
          </ac:spMkLst>
        </pc:spChg>
      </pc:sldChg>
      <pc:sldChg chg="add del setBg">
        <pc:chgData name="Roy, Preeti (NIH/CIT) [C]" userId="4fc1c0af-3335-4cc9-b95d-2fd0e87bf3b9" providerId="ADAL" clId="{D5057A67-1314-446D-AAE4-E8DE1EAE3B2B}" dt="2024-05-08T18:25:58.963" v="10"/>
        <pc:sldMkLst>
          <pc:docMk/>
          <pc:sldMk cId="1661729851" sldId="7145"/>
        </pc:sldMkLst>
      </pc:sldChg>
      <pc:sldChg chg="addSp delSp modSp new mod ord">
        <pc:chgData name="Roy, Preeti (NIH/CIT) [C]" userId="4fc1c0af-3335-4cc9-b95d-2fd0e87bf3b9" providerId="ADAL" clId="{D5057A67-1314-446D-AAE4-E8DE1EAE3B2B}" dt="2024-05-09T12:57:04.751" v="34" actId="1076"/>
        <pc:sldMkLst>
          <pc:docMk/>
          <pc:sldMk cId="730897403" sldId="7146"/>
        </pc:sldMkLst>
        <pc:spChg chg="del">
          <ac:chgData name="Roy, Preeti (NIH/CIT) [C]" userId="4fc1c0af-3335-4cc9-b95d-2fd0e87bf3b9" providerId="ADAL" clId="{D5057A67-1314-446D-AAE4-E8DE1EAE3B2B}" dt="2024-05-09T12:54:47.391" v="23" actId="478"/>
          <ac:spMkLst>
            <pc:docMk/>
            <pc:sldMk cId="730897403" sldId="7146"/>
            <ac:spMk id="2" creationId="{9AB26ACA-5C32-8242-A0BF-F9A91FC3066D}"/>
          </ac:spMkLst>
        </pc:spChg>
        <pc:spChg chg="del">
          <ac:chgData name="Roy, Preeti (NIH/CIT) [C]" userId="4fc1c0af-3335-4cc9-b95d-2fd0e87bf3b9" providerId="ADAL" clId="{D5057A67-1314-446D-AAE4-E8DE1EAE3B2B}" dt="2024-05-09T12:54:49.887" v="24" actId="478"/>
          <ac:spMkLst>
            <pc:docMk/>
            <pc:sldMk cId="730897403" sldId="7146"/>
            <ac:spMk id="3" creationId="{9B7DB556-2766-2C4E-E482-DFF6695707EA}"/>
          </ac:spMkLst>
        </pc:spChg>
        <pc:spChg chg="add mod">
          <ac:chgData name="Roy, Preeti (NIH/CIT) [C]" userId="4fc1c0af-3335-4cc9-b95d-2fd0e87bf3b9" providerId="ADAL" clId="{D5057A67-1314-446D-AAE4-E8DE1EAE3B2B}" dt="2024-05-09T12:57:04.751" v="34" actId="1076"/>
          <ac:spMkLst>
            <pc:docMk/>
            <pc:sldMk cId="730897403" sldId="7146"/>
            <ac:spMk id="9" creationId="{3E75C25D-37B7-F7EA-9920-78558B1893AF}"/>
          </ac:spMkLst>
        </pc:spChg>
        <pc:picChg chg="add del mod">
          <ac:chgData name="Roy, Preeti (NIH/CIT) [C]" userId="4fc1c0af-3335-4cc9-b95d-2fd0e87bf3b9" providerId="ADAL" clId="{D5057A67-1314-446D-AAE4-E8DE1EAE3B2B}" dt="2024-05-09T12:55:59.733" v="29" actId="478"/>
          <ac:picMkLst>
            <pc:docMk/>
            <pc:sldMk cId="730897403" sldId="7146"/>
            <ac:picMk id="5" creationId="{EF35AB30-8864-8612-A6B2-29199A2BAE25}"/>
          </ac:picMkLst>
        </pc:picChg>
        <pc:picChg chg="add mod">
          <ac:chgData name="Roy, Preeti (NIH/CIT) [C]" userId="4fc1c0af-3335-4cc9-b95d-2fd0e87bf3b9" providerId="ADAL" clId="{D5057A67-1314-446D-AAE4-E8DE1EAE3B2B}" dt="2024-05-09T12:56:41.110" v="32" actId="1076"/>
          <ac:picMkLst>
            <pc:docMk/>
            <pc:sldMk cId="730897403" sldId="7146"/>
            <ac:picMk id="7" creationId="{A5CD8222-2929-C668-AD22-3AC746556CB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16:52:08.3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1,'12'1,"-1"1,0 1,1 0,-1 0,0 1,-1 1,21 10,12 6,138 48,-167-65,0 0,1 0,-1-1,1-1,17 1,77-4,-53-1,-37 2,16-1,-1 1,1 2,40 8,-29-2,0-2,50 1,95-9,-70 0,1040 2,-798-29,-12 0,380 31,-700-1,59 12,12 0,288-11,-201-4,927 2,-1092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C2DA-4B21-40C0-A39F-756AE526A5A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A58B-4B7B-48BE-A6F4-5773ED1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1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08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99CCA-7648-FC4A-AA0E-E9496DFE5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4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4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17FE-4283-0EDC-5262-70D4B3D0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FBD8A-5265-1CF8-382A-86605867A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49FE2-4DCF-93D0-1C3D-513AA8275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4DD0-26CD-C2E2-00BE-696353BAD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4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A58B-4B7B-48BE-A6F4-5773ED124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4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0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296" y="211756"/>
            <a:ext cx="4119769" cy="556592"/>
          </a:xfrm>
        </p:spPr>
        <p:txBody>
          <a:bodyPr anchor="b">
            <a:normAutofit/>
          </a:bodyPr>
          <a:lstStyle>
            <a:lvl1pPr algn="ctr"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9850D0C-5987-7AC9-CFD7-81D4FA31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9B6075-9256-0E09-5846-0046BA55B3A6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49641-5467-4238-F050-62398D1990AF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259F7-3338-5E15-2A7E-142970104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F22AB-B330-69A7-04BF-78D82653F5E5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0B8EDD9-4833-18C9-3E33-C9A3F22C7C6D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05A211-F0C9-F146-7932-D47ABE3C0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06F07A2D-EFD7-E9A3-D1F8-0EDE8B991B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D72-0965-32D1-CEB6-CFA75F8B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DBF5A-55D9-F9B0-1DB2-0B599C311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60E36-E4C2-DCAB-4730-427C7B8D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F872-733F-D44F-A31F-5579FC2B133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D6CB-1F74-A2D8-7FD0-730E79FF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0FBF-9243-7B56-7ACC-A639A279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81-4E6F-7345-B8DA-55BFEF0A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692A-03CA-CCD2-58B2-87EEF18F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67C3-BBA3-A1DC-7F11-CCAFDE0AB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5CF9-8569-1663-4650-A77BF04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F872-733F-D44F-A31F-5579FC2B133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1784-F803-9628-C61E-03C4C551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095C2-DE42-078D-8038-8C9D1B55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81-4E6F-7345-B8DA-55BFEF0AB7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D0A4E-5DE8-0B0B-1DE3-2028DB8A2350}"/>
              </a:ext>
            </a:extLst>
          </p:cNvPr>
          <p:cNvSpPr/>
          <p:nvPr userDrawn="1"/>
        </p:nvSpPr>
        <p:spPr>
          <a:xfrm>
            <a:off x="2281238" y="6451747"/>
            <a:ext cx="6862762" cy="40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42D59-CC17-F60F-8F8D-60AEA87C6E5E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D0958-4062-482D-B847-444114D9B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DF8CA1-7514-E21C-FDEC-883CECCF626C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0A80164-B3C2-2397-2764-EF017DB2D888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ACFB0E-1231-A1EF-2D47-25805B131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5" name="Picture 14" descr="A yellow and black logo&#10;&#10;Description automatically generated">
            <a:extLst>
              <a:ext uri="{FF2B5EF4-FFF2-40B4-BE49-F238E27FC236}">
                <a16:creationId xmlns:a16="http://schemas.microsoft.com/office/drawing/2014/main" id="{ACFCE12B-A520-2E53-5045-B891145038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68C4D8-FB11-161A-16F0-2D6E71341F1C}"/>
              </a:ext>
            </a:extLst>
          </p:cNvPr>
          <p:cNvCxnSpPr>
            <a:cxnSpLocks/>
          </p:cNvCxnSpPr>
          <p:nvPr userDrawn="1"/>
        </p:nvCxnSpPr>
        <p:spPr>
          <a:xfrm>
            <a:off x="2449830" y="6456363"/>
            <a:ext cx="669417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8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EF67-9EA4-4AD6-25B4-D519A571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0C7D9-0BE2-68C9-6735-624F0ABE2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AE7F-895D-E5A1-ACE6-9E72825B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88784-3BA1-0643-33DB-42365F6C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D16F-EDB5-D840-6471-2116937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8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FE04-D062-13C0-87C0-944A5EAE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1DD0C-493A-E1D5-AFC0-0CE8112C2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CF8D2-AF65-5059-A141-79230971E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CE09A-18D9-BB1F-DB66-C4A20ED1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15374-4DC6-F3D1-4FAA-5DDC9091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9A077-AEFE-9CDB-65C5-A6070C26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E144-E1A5-E807-6703-3B95D8F8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6B485-6D1D-F4EE-DAA6-A9047EC5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C0C70-EF3A-F588-1BCC-1CFE0A292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0170F-BFA7-F40F-846D-13D5D5A11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40C79-464C-9DE1-E7FE-D316991F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3D0F0-A0DD-D5F9-ABC3-EC8892F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3A7A6-73AD-972B-FB4E-EAE4B6E3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B9210-7E21-6693-7610-4F261F30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5AE8-278F-8361-3FBF-0A59DF35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4BE0C-604F-16A7-D84B-A5A180D1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281B4-A655-617F-11C4-CAFB544F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DE6E-FA76-D0E1-5AC6-849A16E3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F4B7D-8FDD-F230-DE75-1483C30C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22E02-0D7D-003A-AE50-CEB891D1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E3603-8144-20BF-3220-15E0460F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D058-BBF4-B707-F0F2-8C75082F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9F2B-EEC4-3085-FBD8-CFD87386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AB2DF-EB01-3EE5-FF7E-4AC5130F8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DB381-4738-AAC8-3731-92C59FA1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5BB8C-226E-B14C-4DCE-63C9EB50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A7E-698F-6397-451B-7716FB85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9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2EB4-366A-B8B8-DA7D-4A6DEE40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3875F-69CB-A4F6-CAB3-78820CBC1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B357C-3CA7-E699-EBE0-8EDD945C8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F2492-DC4D-49D8-B941-3F608698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2094-E805-23C2-43CA-DB6A8A38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1B2C3-06FE-6D6A-6AC0-99A27FC8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72C6817-589A-E6EF-7255-35940324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B773E-83FC-7566-D0C4-CEB25CBA27B9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3AF700-04E3-8DC3-593F-9793B63F0490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271A1-6106-697E-24BB-006E6C0A7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87F592-1982-263E-9445-777BAF4BB182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A2F8391-E426-815B-232B-D984ACFEA18D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DC42E-C4C3-5EF3-169A-D8D55E4D6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4" name="Picture 13" descr="A yellow and black logo&#10;&#10;Description automatically generated">
            <a:extLst>
              <a:ext uri="{FF2B5EF4-FFF2-40B4-BE49-F238E27FC236}">
                <a16:creationId xmlns:a16="http://schemas.microsoft.com/office/drawing/2014/main" id="{BD4D8919-E7D1-8C63-EE50-6E5FF9A15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8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A895-D2AB-457F-1F3E-3F078700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67451-4F3A-A9F1-FFC0-5975B325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282B-812D-356C-B4D9-CD1C0A46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5C64-867F-35FB-07B0-5F741AC8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5702-1B16-FB6C-A3A5-5B5652B6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77E0C-F468-D4A7-AF90-6DB71F23E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EDFD7-C6E9-1D19-9B64-572D0BE25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3A03-ACBC-8BAF-9C75-CD14AE28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4C86-9FEC-7D48-A5AB-4E603DE4A4F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11FE1-A959-33E2-92B0-914090C5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1097-5304-95D1-C233-9A43BDA1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43BB-CB63-DE4C-B600-ACF1C7711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296" y="211756"/>
            <a:ext cx="4119769" cy="556592"/>
          </a:xfrm>
        </p:spPr>
        <p:txBody>
          <a:bodyPr anchor="b">
            <a:normAutofit/>
          </a:bodyPr>
          <a:lstStyle>
            <a:lvl1pPr algn="ctr"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9850D0C-5987-7AC9-CFD7-81D4FA31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9B6075-9256-0E09-5846-0046BA55B3A6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49641-5467-4238-F050-62398D1990AF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259F7-3338-5E15-2A7E-142970104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F22AB-B330-69A7-04BF-78D82653F5E5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0B8EDD9-4833-18C9-3E33-C9A3F22C7C6D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05A211-F0C9-F146-7932-D47ABE3C0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06F07A2D-EFD7-E9A3-D1F8-0EDE8B991B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4417"/>
            <a:ext cx="3886200" cy="363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44417"/>
            <a:ext cx="3886200" cy="363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DDE2C68-A2B4-2A8A-0F4E-5854BDF6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F4B032-F5B7-F092-B129-471399893063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86D5C-93D2-E73B-1810-1F585FF324E3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4056EB-127F-4F90-33F5-66F3B4F84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031D20-C330-90A9-2995-009C6263B7B7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59B8BF2-97CA-27B5-A796-05EE1D1F1252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1C728B-A626-12E3-D8D4-6B8696F95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EA5DBB0D-9A27-DFC8-97EE-754EB74A55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er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er P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7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er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04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5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D72-0965-32D1-CEB6-CFA75F8B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DBF5A-55D9-F9B0-1DB2-0B599C311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60E36-E4C2-DCAB-4730-427C7B8D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E55F872-733F-D44F-A31F-5579FC2B133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D6CB-1F74-A2D8-7FD0-730E79FF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0FBF-9243-7B56-7ACC-A639A279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9523881-4E6F-7345-B8DA-55BFEF0A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454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75403"/>
            <a:ext cx="7886700" cy="360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24360CA-314C-6AA5-EC65-141532907A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7393" y="125408"/>
            <a:ext cx="299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2" r:id="rId8"/>
    <p:sldLayoutId id="2147483733" r:id="rId9"/>
    <p:sldLayoutId id="214748372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E8243-F4E3-4917-9532-9146A1D1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6CA3-6EDF-F886-5ADE-07478F12E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2E048-B5A4-E870-1A79-869B7C1FC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F872-733F-D44F-A31F-5579FC2B133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E5DEF-EE7E-5783-9115-EEC289F3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9CB6-4CE5-14D9-68FB-A2CA4369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43BB-CB63-DE4C-B600-ACF1C7711F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AE8CF5-24C9-3DAB-D3C4-4112E621DE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6893" y="144186"/>
            <a:ext cx="2665249" cy="4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ics.cit.nih.gov/dem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vent.com/event/b1808ba5-fb93-4bf9-a253-dc63938869a9/summar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brics.cit.nih.gov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12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334505" y="3038098"/>
            <a:ext cx="629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Biomedical Research Informatics Computing System (BRICS) 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ED2337C-1351-60F5-27FE-58FEDBD8E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9158319-34BC-FA31-671D-7FEC6B30F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C38E777C-D5EE-1337-849C-3A95C736B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F1ED0FD4-0925-684F-F53F-117E0AC3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">
            <a:extLst>
              <a:ext uri="{FF2B5EF4-FFF2-40B4-BE49-F238E27FC236}">
                <a16:creationId xmlns:a16="http://schemas.microsoft.com/office/drawing/2014/main" id="{6E7C9AEC-B954-4E92-4811-AD932A4BB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pic>
        <p:nvPicPr>
          <p:cNvPr id="23" name="Picture 2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A9BDBE6-80F9-117A-048F-4C49EDDDD8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190" y="5151299"/>
            <a:ext cx="3248440" cy="1299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292679" y="1686667"/>
            <a:ext cx="6146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Demo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Data Discovery Tool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334505" y="3738679"/>
            <a:ext cx="629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May 9th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2024</a:t>
            </a:r>
          </a:p>
        </p:txBody>
      </p:sp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84794" y="3153688"/>
            <a:ext cx="839774" cy="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0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FCDA6-E796-71A1-9B91-6C80B455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045"/>
            <a:ext cx="9144000" cy="5369714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9769FB-E23B-EC28-3E68-A6312853CD71}"/>
                  </a:ext>
                </a:extLst>
              </p14:cNvPr>
              <p14:cNvContentPartPr/>
              <p14:nvPr/>
            </p14:nvContentPartPr>
            <p14:xfrm>
              <a:off x="123205" y="2896722"/>
              <a:ext cx="2105640" cy="6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9769FB-E23B-EC28-3E68-A6312853C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05" y="2789082"/>
                <a:ext cx="221328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63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509604" y="1726820"/>
            <a:ext cx="546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Biomedical Research Informatics Computing System (BRICS)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509603" y="2611677"/>
            <a:ext cx="6146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Data Discovery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7A1E-2F87-6E5D-A44E-2DE499C4644A}"/>
              </a:ext>
            </a:extLst>
          </p:cNvPr>
          <p:cNvSpPr txBox="1"/>
          <p:nvPr/>
        </p:nvSpPr>
        <p:spPr>
          <a:xfrm>
            <a:off x="509603" y="3879825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Dr. Alexandra Bokinsky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CD04E133-1317-837C-C696-A60085C4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A1DF3840-139E-8F0D-5610-A74FC831F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B9BE035-4FF7-400C-D6C0-2E01AD74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556E3B2-8E5D-04A0-1AA7-D74CDACE3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B4CDEAB-DF53-0F4E-70FC-8C7CF5F09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4794" y="3153688"/>
            <a:ext cx="839774" cy="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9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F117212-5D17-4967-F86D-28ABEFE99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b="3559"/>
          <a:stretch/>
        </p:blipFill>
        <p:spPr>
          <a:xfrm>
            <a:off x="471057" y="1295388"/>
            <a:ext cx="820188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205946" y="5975803"/>
            <a:ext cx="885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 data across 85,627 subjects, 149 studies and 4 BRICS repositories.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AD4BB-E293-3BE2-F1CE-437140F9020E}"/>
              </a:ext>
            </a:extLst>
          </p:cNvPr>
          <p:cNvSpPr txBox="1"/>
          <p:nvPr/>
        </p:nvSpPr>
        <p:spPr>
          <a:xfrm>
            <a:off x="344488" y="833723"/>
            <a:ext cx="8328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Publicly Accessible Interactive Dashboard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131805" y="926413"/>
            <a:ext cx="895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BRICS Repositories &amp; Search for Commonality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5986-DBB7-E77C-002B-3F6927D2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4861"/>
            <a:ext cx="7886700" cy="40540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Common Data Elements (CDEs)</a:t>
            </a:r>
          </a:p>
          <a:p>
            <a:pPr lvl="1"/>
            <a:r>
              <a:rPr lang="en-US" i="1" dirty="0"/>
              <a:t>Which CDEs are shared across repositories?</a:t>
            </a:r>
          </a:p>
          <a:p>
            <a:r>
              <a:rPr lang="en-US" b="1" dirty="0"/>
              <a:t>Form Structures</a:t>
            </a:r>
          </a:p>
          <a:p>
            <a:pPr lvl="1"/>
            <a:r>
              <a:rPr lang="en-US" i="1" dirty="0"/>
              <a:t>Which studies use similar form structures?</a:t>
            </a:r>
          </a:p>
          <a:p>
            <a:r>
              <a:rPr lang="en-US" b="1" dirty="0"/>
              <a:t>Find studies collecting similar data</a:t>
            </a:r>
          </a:p>
          <a:p>
            <a:pPr lvl="1"/>
            <a:r>
              <a:rPr lang="en-US" i="1" dirty="0"/>
              <a:t>Which studies collect the same metrics?</a:t>
            </a:r>
          </a:p>
          <a:p>
            <a:r>
              <a:rPr lang="en-US" b="1" dirty="0"/>
              <a:t>Find larger, more diverse cohorts</a:t>
            </a:r>
          </a:p>
          <a:p>
            <a:pPr lvl="1"/>
            <a:r>
              <a:rPr lang="en-US" i="1" dirty="0"/>
              <a:t>Where can I find subjects with MoCA scores?</a:t>
            </a:r>
          </a:p>
          <a:p>
            <a:r>
              <a:rPr lang="en-US" b="1" dirty="0"/>
              <a:t>Attract new researchers to apply for data access</a:t>
            </a:r>
          </a:p>
          <a:p>
            <a:pPr lvl="1"/>
            <a:r>
              <a:rPr lang="en-US" i="1" dirty="0"/>
              <a:t>Which BRICS repositories contain data I’m looking for?</a:t>
            </a:r>
          </a:p>
          <a:p>
            <a:r>
              <a:rPr lang="en-US" b="1" dirty="0"/>
              <a:t>Foster Collaboration</a:t>
            </a:r>
          </a:p>
          <a:p>
            <a:pPr lvl="1"/>
            <a:r>
              <a:rPr lang="en-US" i="1" dirty="0"/>
              <a:t>Connect with other researchers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B28AA-7D55-9FEC-FE43-AA1E1930C434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8734-DCEB-EB8C-E260-B93347961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6C1346-B96B-3393-97AA-949EE378D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186" y="4748384"/>
            <a:ext cx="2860873" cy="1594154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9E71074-5E3F-7D07-BA85-1BF03B299731}"/>
              </a:ext>
            </a:extLst>
          </p:cNvPr>
          <p:cNvSpPr/>
          <p:nvPr/>
        </p:nvSpPr>
        <p:spPr>
          <a:xfrm>
            <a:off x="2163506" y="2518467"/>
            <a:ext cx="2056135" cy="2217681"/>
          </a:xfrm>
          <a:prstGeom prst="roundRect">
            <a:avLst>
              <a:gd name="adj" fmla="val 4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CF0443-31A2-8382-B114-1BFD1EDB2B41}"/>
              </a:ext>
            </a:extLst>
          </p:cNvPr>
          <p:cNvSpPr/>
          <p:nvPr/>
        </p:nvSpPr>
        <p:spPr>
          <a:xfrm>
            <a:off x="270495" y="2518467"/>
            <a:ext cx="1544452" cy="2217681"/>
          </a:xfrm>
          <a:prstGeom prst="roundRect">
            <a:avLst>
              <a:gd name="adj" fmla="val 48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71D081-147E-9E41-5E3D-561CE17391AD}"/>
              </a:ext>
            </a:extLst>
          </p:cNvPr>
          <p:cNvSpPr/>
          <p:nvPr/>
        </p:nvSpPr>
        <p:spPr>
          <a:xfrm>
            <a:off x="6559481" y="1467431"/>
            <a:ext cx="2534507" cy="4319751"/>
          </a:xfrm>
          <a:prstGeom prst="roundRect">
            <a:avLst>
              <a:gd name="adj" fmla="val 48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B093D-FE6C-EFAF-08A6-B45D3C735045}"/>
              </a:ext>
            </a:extLst>
          </p:cNvPr>
          <p:cNvSpPr txBox="1"/>
          <p:nvPr/>
        </p:nvSpPr>
        <p:spPr>
          <a:xfrm>
            <a:off x="2266726" y="3837927"/>
            <a:ext cx="1849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Jupyter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Notebooks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Python, R,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AI/ML 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JavaScript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924F6A-52B9-412C-7463-A17F4EF9F06E}"/>
              </a:ext>
            </a:extLst>
          </p:cNvPr>
          <p:cNvSpPr txBox="1"/>
          <p:nvPr/>
        </p:nvSpPr>
        <p:spPr>
          <a:xfrm>
            <a:off x="4326830" y="1814742"/>
            <a:ext cx="239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Authenticate RAS (11/2023)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Retrieve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8F7B5-8161-CFC1-093C-B8C1647C28D1}"/>
              </a:ext>
            </a:extLst>
          </p:cNvPr>
          <p:cNvSpPr txBox="1"/>
          <p:nvPr/>
        </p:nvSpPr>
        <p:spPr>
          <a:xfrm>
            <a:off x="255846" y="3875712"/>
            <a:ext cx="1573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Scientist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Visualization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D122A6B-687A-6347-6A42-B0C8400ED737}"/>
              </a:ext>
            </a:extLst>
          </p:cNvPr>
          <p:cNvSpPr txBox="1">
            <a:spLocks/>
          </p:cNvSpPr>
          <p:nvPr/>
        </p:nvSpPr>
        <p:spPr>
          <a:xfrm>
            <a:off x="160301" y="1107728"/>
            <a:ext cx="4461071" cy="6761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API Query Tool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Programmatic access to the data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06A8CA-3031-6C32-FAFB-AEB3C0AC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78" y="2828641"/>
            <a:ext cx="993942" cy="874875"/>
          </a:xfrm>
          <a:prstGeom prst="rect">
            <a:avLst/>
          </a:prstGeom>
        </p:spPr>
      </p:pic>
      <p:pic>
        <p:nvPicPr>
          <p:cNvPr id="29" name="Picture 28" descr="A blue computer and monitor&#10;&#10;Description automatically generated">
            <a:extLst>
              <a:ext uri="{FF2B5EF4-FFF2-40B4-BE49-F238E27FC236}">
                <a16:creationId xmlns:a16="http://schemas.microsoft.com/office/drawing/2014/main" id="{0E2FF84C-D523-85D6-32EE-BBD1A738C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960" y="2728785"/>
            <a:ext cx="1435226" cy="87830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2F8C159-88C2-9067-D1F2-2C109BEEEFAD}"/>
              </a:ext>
            </a:extLst>
          </p:cNvPr>
          <p:cNvGrpSpPr/>
          <p:nvPr/>
        </p:nvGrpSpPr>
        <p:grpSpPr>
          <a:xfrm>
            <a:off x="6977125" y="1728865"/>
            <a:ext cx="1010493" cy="1579204"/>
            <a:chOff x="3683046" y="3206666"/>
            <a:chExt cx="914400" cy="1147667"/>
          </a:xfrm>
        </p:grpSpPr>
        <p:pic>
          <p:nvPicPr>
            <p:cNvPr id="31" name="Picture 30" descr="A blue cylinder with black lines&#10;&#10;Description automatically generated">
              <a:extLst>
                <a:ext uri="{FF2B5EF4-FFF2-40B4-BE49-F238E27FC236}">
                  <a16:creationId xmlns:a16="http://schemas.microsoft.com/office/drawing/2014/main" id="{C445A11B-1A7E-E480-DA7F-D8CE7BE4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3046" y="3228917"/>
              <a:ext cx="914400" cy="112541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AA50C5-9BBC-7204-3571-98EA70438A57}"/>
                </a:ext>
              </a:extLst>
            </p:cNvPr>
            <p:cNvSpPr txBox="1"/>
            <p:nvPr/>
          </p:nvSpPr>
          <p:spPr>
            <a:xfrm>
              <a:off x="3909666" y="3206666"/>
              <a:ext cx="510658" cy="33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FITBIR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096A5D-54B0-9CBE-E235-BA4BA1786F1F}"/>
              </a:ext>
            </a:extLst>
          </p:cNvPr>
          <p:cNvGrpSpPr/>
          <p:nvPr/>
        </p:nvGrpSpPr>
        <p:grpSpPr>
          <a:xfrm>
            <a:off x="6977125" y="3459944"/>
            <a:ext cx="1010493" cy="1548587"/>
            <a:chOff x="3683046" y="3206666"/>
            <a:chExt cx="914400" cy="1147667"/>
          </a:xfrm>
        </p:grpSpPr>
        <p:pic>
          <p:nvPicPr>
            <p:cNvPr id="36" name="Picture 35" descr="A blue cylinder with black lines&#10;&#10;Description automatically generated">
              <a:extLst>
                <a:ext uri="{FF2B5EF4-FFF2-40B4-BE49-F238E27FC236}">
                  <a16:creationId xmlns:a16="http://schemas.microsoft.com/office/drawing/2014/main" id="{1AA75F70-4EC5-58C6-D931-BE8703D3E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3046" y="3228917"/>
              <a:ext cx="914400" cy="11254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B85368-DD98-3AA7-49B4-A53E182BE787}"/>
                </a:ext>
              </a:extLst>
            </p:cNvPr>
            <p:cNvSpPr txBox="1"/>
            <p:nvPr/>
          </p:nvSpPr>
          <p:spPr>
            <a:xfrm>
              <a:off x="3888516" y="3206666"/>
              <a:ext cx="552956" cy="342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PDBP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C8CA311-1F0E-20C1-7486-3FB82897FD7F}"/>
              </a:ext>
            </a:extLst>
          </p:cNvPr>
          <p:cNvSpPr txBox="1"/>
          <p:nvPr/>
        </p:nvSpPr>
        <p:spPr>
          <a:xfrm>
            <a:off x="6772805" y="5187893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Informatics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86B567-F9A5-E3DA-9423-C0A34B2790F1}"/>
              </a:ext>
            </a:extLst>
          </p:cNvPr>
          <p:cNvCxnSpPr>
            <a:cxnSpLocks/>
          </p:cNvCxnSpPr>
          <p:nvPr/>
        </p:nvCxnSpPr>
        <p:spPr>
          <a:xfrm>
            <a:off x="1629853" y="3648786"/>
            <a:ext cx="724336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1B2807F-2B08-5CC4-8407-13F620A20BAD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4116419" y="3107908"/>
            <a:ext cx="1916225" cy="680311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BED9A29-3598-E248-0874-C51F1C8D3C5F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040859" y="3788865"/>
            <a:ext cx="1991785" cy="578334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428E7BF-21E9-202A-2D02-431984C47C24}"/>
              </a:ext>
            </a:extLst>
          </p:cNvPr>
          <p:cNvSpPr/>
          <p:nvPr/>
        </p:nvSpPr>
        <p:spPr>
          <a:xfrm>
            <a:off x="6032644" y="2755872"/>
            <a:ext cx="907631" cy="70407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C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71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71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API</a:t>
            </a:r>
          </a:p>
        </p:txBody>
      </p:sp>
      <p:pic>
        <p:nvPicPr>
          <p:cNvPr id="5" name="Picture 4" descr="A blue cylinder with black lines&#10;&#10;Description automatically generated">
            <a:extLst>
              <a:ext uri="{FF2B5EF4-FFF2-40B4-BE49-F238E27FC236}">
                <a16:creationId xmlns:a16="http://schemas.microsoft.com/office/drawing/2014/main" id="{80912E96-EB1A-39A5-1E40-9F87D5CE6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542" y="3521706"/>
            <a:ext cx="504593" cy="773292"/>
          </a:xfrm>
          <a:prstGeom prst="rect">
            <a:avLst/>
          </a:prstGeom>
        </p:spPr>
      </p:pic>
      <p:pic>
        <p:nvPicPr>
          <p:cNvPr id="8" name="Picture 7" descr="A blue cylinder with black lines&#10;&#10;Description automatically generated">
            <a:extLst>
              <a:ext uri="{FF2B5EF4-FFF2-40B4-BE49-F238E27FC236}">
                <a16:creationId xmlns:a16="http://schemas.microsoft.com/office/drawing/2014/main" id="{4E30843E-9389-4395-AE38-1EA9E9E32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881" y="2585752"/>
            <a:ext cx="452921" cy="694104"/>
          </a:xfrm>
          <a:prstGeom prst="rect">
            <a:avLst/>
          </a:prstGeom>
        </p:spPr>
      </p:pic>
      <p:pic>
        <p:nvPicPr>
          <p:cNvPr id="11" name="Picture 10" descr="A blue cylinder with black lines&#10;&#10;Description automatically generated">
            <a:extLst>
              <a:ext uri="{FF2B5EF4-FFF2-40B4-BE49-F238E27FC236}">
                <a16:creationId xmlns:a16="http://schemas.microsoft.com/office/drawing/2014/main" id="{7E3CB741-5033-94E1-D35D-43D005E52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529" y="4448847"/>
            <a:ext cx="264877" cy="425884"/>
          </a:xfrm>
          <a:prstGeom prst="rect">
            <a:avLst/>
          </a:prstGeom>
        </p:spPr>
      </p:pic>
      <p:pic>
        <p:nvPicPr>
          <p:cNvPr id="15" name="Picture 14" descr="A blue cylinder with black lines&#10;&#10;Description automatically generated">
            <a:extLst>
              <a:ext uri="{FF2B5EF4-FFF2-40B4-BE49-F238E27FC236}">
                <a16:creationId xmlns:a16="http://schemas.microsoft.com/office/drawing/2014/main" id="{CF42443B-676D-5767-01E0-9B97B0932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096" y="3009887"/>
            <a:ext cx="246251" cy="395936"/>
          </a:xfrm>
          <a:prstGeom prst="rect">
            <a:avLst/>
          </a:prstGeom>
        </p:spPr>
      </p:pic>
      <p:pic>
        <p:nvPicPr>
          <p:cNvPr id="16" name="Picture 15" descr="A blue cylinder with black lines&#10;&#10;Description automatically generated">
            <a:extLst>
              <a:ext uri="{FF2B5EF4-FFF2-40B4-BE49-F238E27FC236}">
                <a16:creationId xmlns:a16="http://schemas.microsoft.com/office/drawing/2014/main" id="{61195D4B-D885-F50C-F06E-5D5B15047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909" y="2106223"/>
            <a:ext cx="249485" cy="401135"/>
          </a:xfrm>
          <a:prstGeom prst="rect">
            <a:avLst/>
          </a:prstGeom>
        </p:spPr>
      </p:pic>
      <p:pic>
        <p:nvPicPr>
          <p:cNvPr id="17" name="Picture 16" descr="A blue cylinder with black lines&#10;&#10;Description automatically generated">
            <a:extLst>
              <a:ext uri="{FF2B5EF4-FFF2-40B4-BE49-F238E27FC236}">
                <a16:creationId xmlns:a16="http://schemas.microsoft.com/office/drawing/2014/main" id="{2E231ECE-2539-3670-0931-0B3A00CB1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823" y="4351771"/>
            <a:ext cx="264877" cy="425884"/>
          </a:xfrm>
          <a:prstGeom prst="rect">
            <a:avLst/>
          </a:prstGeom>
        </p:spPr>
      </p:pic>
      <p:pic>
        <p:nvPicPr>
          <p:cNvPr id="20" name="Graphic 19" descr="Badge Follow with solid fill">
            <a:extLst>
              <a:ext uri="{FF2B5EF4-FFF2-40B4-BE49-F238E27FC236}">
                <a16:creationId xmlns:a16="http://schemas.microsoft.com/office/drawing/2014/main" id="{D2390049-45C0-1AE5-7C11-8E5B2B432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5065" y="3240484"/>
            <a:ext cx="410306" cy="4103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D13482-8E19-C9B9-3374-CCCB96EB1A0C}"/>
              </a:ext>
            </a:extLst>
          </p:cNvPr>
          <p:cNvSpPr/>
          <p:nvPr/>
        </p:nvSpPr>
        <p:spPr>
          <a:xfrm>
            <a:off x="6032644" y="3998250"/>
            <a:ext cx="895246" cy="737897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C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71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471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6EAAC-B4DE-8DD5-1AC0-7FB48AE91CDA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213808" y="850201"/>
            <a:ext cx="8469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injury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3374093" y="5990986"/>
            <a:ext cx="53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70,036 Subjects – 72 Studies – 2 Repositories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4C8BF4FA-294E-9421-2592-67B0CD222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9" y="1311866"/>
            <a:ext cx="831272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B4879E-4453-6D0F-CCD5-9AA7D5413694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2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213808" y="825487"/>
            <a:ext cx="8469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injury &amp; Age Filter (50+)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3374093" y="5966272"/>
            <a:ext cx="53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9,861 Subjects – 54 Studies – 2 Repositories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B5FEA6C-46F0-0F61-8AF3-504BDBDE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9" y="1340712"/>
            <a:ext cx="8376183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55EF6-AE75-5915-2918-81306B74B47F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386704" y="843678"/>
            <a:ext cx="6845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Cohort Discovery: Form Structure: MoCA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3374093" y="5974510"/>
            <a:ext cx="53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4,369 Subjects – 32 Studies – 2 Repositories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92FCF771-0227-A958-5AF6-752E9E3A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2" y="1295390"/>
            <a:ext cx="829701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741FFC-D66C-DD86-38C5-4C8B7AAA53E5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302128" y="863931"/>
            <a:ext cx="8149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Element Commonality: Form Structure: MoCA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4173801" y="6047646"/>
            <a:ext cx="48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form structures – 23 shared CDEs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FB9A89F-DCF6-8C71-D57D-91722C9E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8" y="1325596"/>
            <a:ext cx="842441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DA9F7-F758-FD04-298A-5C0B922BD201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292816" y="863406"/>
            <a:ext cx="8699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Cohort Discovery: Form Structure: Epworth Sleepiness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3374093" y="6065127"/>
            <a:ext cx="53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3,051 Subjects – 26 Studies – 3 Repositories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619B4E3-100B-267A-C437-EC9D0571D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1" y="1381090"/>
            <a:ext cx="831272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54C1E-4D71-3676-B9ED-025523800649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5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785" y="127941"/>
            <a:ext cx="1534885" cy="488286"/>
          </a:xfrm>
        </p:spPr>
        <p:txBody>
          <a:bodyPr>
            <a:normAutofit/>
          </a:bodyPr>
          <a:lstStyle/>
          <a:p>
            <a:r>
              <a:rPr lang="en-US" sz="2400" b="1"/>
              <a:t>Logistics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EA99F-0BA0-7A2B-AB4B-FD7E7C291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26998"/>
              </p:ext>
            </p:extLst>
          </p:nvPr>
        </p:nvGraphicFramePr>
        <p:xfrm>
          <a:off x="706471" y="1426183"/>
          <a:ext cx="7824686" cy="329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4272">
                  <a:extLst>
                    <a:ext uri="{9D8B030D-6E8A-4147-A177-3AD203B41FA5}">
                      <a16:colId xmlns:a16="http://schemas.microsoft.com/office/drawing/2014/main" val="2184552630"/>
                    </a:ext>
                  </a:extLst>
                </a:gridCol>
                <a:gridCol w="5540414">
                  <a:extLst>
                    <a:ext uri="{9D8B030D-6E8A-4147-A177-3AD203B41FA5}">
                      <a16:colId xmlns:a16="http://schemas.microsoft.com/office/drawing/2014/main" val="6785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Audio/Video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Please keep your microphone muted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7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Recording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Today’s session will be recorded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Will be posted on the BRICS website: </a:t>
                      </a:r>
                      <a:r>
                        <a:rPr lang="en-US" sz="1800">
                          <a:hlinkClick r:id="rId2"/>
                        </a:rPr>
                        <a:t>https://brics.cit.nih.gov/demo</a:t>
                      </a:r>
                      <a:endParaRPr lang="en-US" sz="180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800" b="1" u="sng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8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Questions &amp;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We encourage your participation today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Please use the chat for questions &amp; comments. The chat will be monitored throughout today’s demo.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There will also be time </a:t>
                      </a:r>
                      <a:r>
                        <a:rPr lang="en-US" sz="1800" u="sng">
                          <a:solidFill>
                            <a:schemeClr val="accent1"/>
                          </a:solidFill>
                        </a:rPr>
                        <a:t>after each speaker </a:t>
                      </a:r>
                      <a:r>
                        <a:rPr lang="en-US" sz="1800"/>
                        <a:t>and at the </a:t>
                      </a:r>
                      <a:r>
                        <a:rPr lang="en-US" sz="1800" u="sng">
                          <a:solidFill>
                            <a:schemeClr val="accent1"/>
                          </a:solidFill>
                        </a:rPr>
                        <a:t>end</a:t>
                      </a:r>
                      <a:r>
                        <a:rPr lang="en-US" sz="1800"/>
                        <a:t> of the demo to ask live questions.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5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2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205946" y="841963"/>
            <a:ext cx="8699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 Deeper: Imaging MR: Data Elements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1416909" y="6089841"/>
            <a:ext cx="726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132 Data Elements – 1,304 Subjects – 26 Studies – 2 Repositories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D25A2C7-50C9-1FF5-0EE1-7B55A2E4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" y="1410734"/>
            <a:ext cx="837618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E6A618-5561-A35D-D986-43829486549E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205946" y="858438"/>
            <a:ext cx="8699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 Deeper: UMLS CUI: C0001948 Alcohol Consumption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1367481" y="6106316"/>
            <a:ext cx="731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Data Elements – 68,868 Subjects – 83 Studies – 3 Repositories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4B0BB7B-5836-9B5E-7246-F75608ECE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0" y="1427209"/>
            <a:ext cx="844874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1B9D0-1100-90D0-46E4-5685FDFBB41F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6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500720" y="899797"/>
            <a:ext cx="7598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&amp; Future Research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5986-DBB7-E77C-002B-3F6927D2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3361"/>
            <a:ext cx="7886700" cy="405400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Additional Study Filters</a:t>
            </a:r>
          </a:p>
          <a:p>
            <a:pPr lvl="1"/>
            <a:r>
              <a:rPr lang="en-US" b="1" dirty="0"/>
              <a:t>Data type:</a:t>
            </a:r>
            <a:r>
              <a:rPr lang="en-US" dirty="0"/>
              <a:t> Clinical, Genomic, Imaging</a:t>
            </a:r>
          </a:p>
          <a:p>
            <a:pPr lvl="1"/>
            <a:r>
              <a:rPr lang="en-US" b="1" dirty="0"/>
              <a:t>Recruitment status: </a:t>
            </a:r>
            <a:r>
              <a:rPr lang="en-US" dirty="0"/>
              <a:t>Active, Recruiting, Completed</a:t>
            </a:r>
          </a:p>
          <a:p>
            <a:pPr lvl="1"/>
            <a:r>
              <a:rPr lang="en-US" b="1" dirty="0"/>
              <a:t>Study Type: </a:t>
            </a:r>
            <a:r>
              <a:rPr lang="en-US" dirty="0"/>
              <a:t>Clinical Trial, Observational, etc.</a:t>
            </a:r>
          </a:p>
          <a:p>
            <a:r>
              <a:rPr lang="en-US" b="1" dirty="0"/>
              <a:t>Advanced Search</a:t>
            </a:r>
          </a:p>
          <a:p>
            <a:pPr lvl="1"/>
            <a:r>
              <a:rPr lang="en-US" dirty="0"/>
              <a:t>DTI Imaging </a:t>
            </a:r>
            <a:r>
              <a:rPr lang="en-US" b="1" dirty="0"/>
              <a:t>AND </a:t>
            </a:r>
            <a:r>
              <a:rPr lang="en-US" dirty="0"/>
              <a:t>GCS Scores after baseline</a:t>
            </a:r>
            <a:endParaRPr lang="en-US" b="1" dirty="0"/>
          </a:p>
          <a:p>
            <a:r>
              <a:rPr lang="en-US" b="1" dirty="0"/>
              <a:t>Select &amp; Explore Multiple Studies of Interest</a:t>
            </a:r>
          </a:p>
          <a:p>
            <a:r>
              <a:rPr lang="en-US" b="1" dirty="0"/>
              <a:t>Large Language Models</a:t>
            </a:r>
            <a:endParaRPr lang="en-US" dirty="0"/>
          </a:p>
          <a:p>
            <a:pPr lvl="1"/>
            <a:r>
              <a:rPr lang="en-US" dirty="0"/>
              <a:t>Find related form structures and data elements</a:t>
            </a:r>
          </a:p>
          <a:p>
            <a:pPr lvl="1"/>
            <a:r>
              <a:rPr lang="en-US" dirty="0"/>
              <a:t>Summarize similarities and differences between studies</a:t>
            </a:r>
          </a:p>
          <a:p>
            <a:pPr lvl="1"/>
            <a:r>
              <a:rPr lang="en-US" dirty="0"/>
              <a:t>Assist in discovering related areas of research.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43B19-61A3-2D6A-0665-6702FBF03B1F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E80BA-2BA0-03B7-3EE5-65203169369F}"/>
              </a:ext>
            </a:extLst>
          </p:cNvPr>
          <p:cNvSpPr txBox="1"/>
          <p:nvPr/>
        </p:nvSpPr>
        <p:spPr>
          <a:xfrm>
            <a:off x="3542007" y="3807104"/>
            <a:ext cx="2059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BRICS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3" name="Graphic 2" descr="Classroom with solid fill">
            <a:extLst>
              <a:ext uri="{FF2B5EF4-FFF2-40B4-BE49-F238E27FC236}">
                <a16:creationId xmlns:a16="http://schemas.microsoft.com/office/drawing/2014/main" id="{662911B1-2125-82A5-8629-6D3C30EF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804" y="2144310"/>
            <a:ext cx="1736389" cy="17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386284" y="1026153"/>
            <a:ext cx="8371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Role can UMLS Concepts Play in Data Discovery?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5986-DBB7-E77C-002B-3F6927D2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2834"/>
            <a:ext cx="7886700" cy="40540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Unified Medical Language System (UMLS)</a:t>
            </a:r>
          </a:p>
          <a:p>
            <a:r>
              <a:rPr lang="en-US" b="1" dirty="0"/>
              <a:t>Concept Unique Identifier (CUIs)</a:t>
            </a:r>
          </a:p>
          <a:p>
            <a:r>
              <a:rPr lang="en-US" b="1" dirty="0"/>
              <a:t>Link Common Data Elements (CDEs)</a:t>
            </a:r>
          </a:p>
          <a:p>
            <a:pPr lvl="1"/>
            <a:r>
              <a:rPr lang="en-US" dirty="0"/>
              <a:t>Different Data Elements with similar question text but different permissible values</a:t>
            </a:r>
          </a:p>
          <a:p>
            <a:pPr lvl="1"/>
            <a:r>
              <a:rPr lang="en-US" dirty="0"/>
              <a:t>Data Elements from the same form structure </a:t>
            </a:r>
          </a:p>
          <a:p>
            <a:pPr lvl="2"/>
            <a:r>
              <a:rPr lang="en-US" dirty="0"/>
              <a:t>Glasgow Coma Scale: </a:t>
            </a:r>
            <a:r>
              <a:rPr 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C0017594</a:t>
            </a:r>
            <a:endParaRPr lang="en-US" dirty="0"/>
          </a:p>
          <a:p>
            <a:pPr lvl="1"/>
            <a:r>
              <a:rPr lang="en-US" dirty="0"/>
              <a:t>Data Elements from the same population </a:t>
            </a:r>
          </a:p>
          <a:p>
            <a:pPr lvl="2"/>
            <a:r>
              <a:rPr lang="en-US" dirty="0"/>
              <a:t>Pediatric: </a:t>
            </a:r>
            <a:r>
              <a:rPr 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C1521725</a:t>
            </a:r>
            <a:endParaRPr lang="en-US" dirty="0"/>
          </a:p>
          <a:p>
            <a:r>
              <a:rPr lang="en-US" b="1" dirty="0"/>
              <a:t>Link Form Structures</a:t>
            </a:r>
          </a:p>
          <a:p>
            <a:pPr lvl="1"/>
            <a:r>
              <a:rPr lang="en-US" dirty="0"/>
              <a:t>Finding all form structures that capture the same concept</a:t>
            </a:r>
          </a:p>
          <a:p>
            <a:pPr lvl="2"/>
            <a:r>
              <a:rPr lang="en-US" dirty="0"/>
              <a:t>Fatigue: </a:t>
            </a:r>
            <a:r>
              <a:rPr 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 C0015672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3E586-DBD7-DC14-F47F-80B21C8082EF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97B7AF-9427-EAF8-15FF-21E4C525C2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697" y="2574925"/>
          <a:ext cx="79716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09">
                  <a:extLst>
                    <a:ext uri="{9D8B030D-6E8A-4147-A177-3AD203B41FA5}">
                      <a16:colId xmlns:a16="http://schemas.microsoft.com/office/drawing/2014/main" val="1834043433"/>
                    </a:ext>
                  </a:extLst>
                </a:gridCol>
                <a:gridCol w="1328609">
                  <a:extLst>
                    <a:ext uri="{9D8B030D-6E8A-4147-A177-3AD203B41FA5}">
                      <a16:colId xmlns:a16="http://schemas.microsoft.com/office/drawing/2014/main" val="866041280"/>
                    </a:ext>
                  </a:extLst>
                </a:gridCol>
                <a:gridCol w="1328609">
                  <a:extLst>
                    <a:ext uri="{9D8B030D-6E8A-4147-A177-3AD203B41FA5}">
                      <a16:colId xmlns:a16="http://schemas.microsoft.com/office/drawing/2014/main" val="3554042666"/>
                    </a:ext>
                  </a:extLst>
                </a:gridCol>
                <a:gridCol w="1328609">
                  <a:extLst>
                    <a:ext uri="{9D8B030D-6E8A-4147-A177-3AD203B41FA5}">
                      <a16:colId xmlns:a16="http://schemas.microsoft.com/office/drawing/2014/main" val="1202602972"/>
                    </a:ext>
                  </a:extLst>
                </a:gridCol>
                <a:gridCol w="1328609">
                  <a:extLst>
                    <a:ext uri="{9D8B030D-6E8A-4147-A177-3AD203B41FA5}">
                      <a16:colId xmlns:a16="http://schemas.microsoft.com/office/drawing/2014/main" val="2449509890"/>
                    </a:ext>
                  </a:extLst>
                </a:gridCol>
                <a:gridCol w="1328609">
                  <a:extLst>
                    <a:ext uri="{9D8B030D-6E8A-4147-A177-3AD203B41FA5}">
                      <a16:colId xmlns:a16="http://schemas.microsoft.com/office/drawing/2014/main" val="948928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FITBIR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9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23,814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w/CUIs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4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0B55EA-8E14-30D5-C76F-0FEC4CDEC7EA}"/>
              </a:ext>
            </a:extLst>
          </p:cNvPr>
          <p:cNvSpPr txBox="1"/>
          <p:nvPr/>
        </p:nvSpPr>
        <p:spPr>
          <a:xfrm>
            <a:off x="386284" y="943774"/>
            <a:ext cx="8371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Role can UMLS Concepts Play in Data Discovery?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AD16D-301B-4899-473A-6F243A27D402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10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205946" y="792535"/>
            <a:ext cx="8699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 Structure: PDBP Montreal Cognitive Assessment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BD0E4-F924-B946-AB9D-44B6749A21C0}"/>
              </a:ext>
            </a:extLst>
          </p:cNvPr>
          <p:cNvSpPr txBox="1"/>
          <p:nvPr/>
        </p:nvSpPr>
        <p:spPr>
          <a:xfrm>
            <a:off x="593125" y="6040413"/>
            <a:ext cx="809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CUIs – 22 Data Elements – 3,567 Subjects – 26 Studies – 1 Repository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9484B3F-CCFF-8885-6B3E-457209DCF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361306"/>
            <a:ext cx="844061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34B9E-4BC3-AAAE-4900-69C6FF7DC27D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0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985DE64-7A7E-C56F-EE83-220CE602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9" y="1054445"/>
            <a:ext cx="9118178" cy="509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04285F-F95F-7586-1142-0F6B958EA639}"/>
              </a:ext>
            </a:extLst>
          </p:cNvPr>
          <p:cNvSpPr txBox="1"/>
          <p:nvPr/>
        </p:nvSpPr>
        <p:spPr>
          <a:xfrm>
            <a:off x="5429822" y="0"/>
            <a:ext cx="3714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https://brics.cit.nih.gov/intro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52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E80BA-2BA0-03B7-3EE5-65203169369F}"/>
              </a:ext>
            </a:extLst>
          </p:cNvPr>
          <p:cNvSpPr txBox="1"/>
          <p:nvPr/>
        </p:nvSpPr>
        <p:spPr>
          <a:xfrm>
            <a:off x="3010798" y="3963623"/>
            <a:ext cx="3122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UMLS &amp; CDE Mapping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3" name="Graphic 2" descr="Classroom with solid fill">
            <a:extLst>
              <a:ext uri="{FF2B5EF4-FFF2-40B4-BE49-F238E27FC236}">
                <a16:creationId xmlns:a16="http://schemas.microsoft.com/office/drawing/2014/main" id="{662911B1-2125-82A5-8629-6D3C30EF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804" y="2144310"/>
            <a:ext cx="1736389" cy="17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695D2-A0A0-5BBF-87DC-CBE1F525A62E}"/>
              </a:ext>
            </a:extLst>
          </p:cNvPr>
          <p:cNvSpPr txBox="1"/>
          <p:nvPr/>
        </p:nvSpPr>
        <p:spPr>
          <a:xfrm>
            <a:off x="628650" y="1053398"/>
            <a:ext cx="7598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Exploration d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oesn’t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end here…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5986-DBB7-E77C-002B-3F6927D2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5741"/>
            <a:ext cx="7886700" cy="4054009"/>
          </a:xfrm>
        </p:spPr>
        <p:txBody>
          <a:bodyPr>
            <a:normAutofit/>
          </a:bodyPr>
          <a:lstStyle/>
          <a:p>
            <a:r>
              <a:rPr lang="en-US" b="1" dirty="0"/>
              <a:t>UMLS Semantic Network Visualization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127 Semantic Types</a:t>
            </a:r>
          </a:p>
          <a:p>
            <a:pPr marL="1200150" lvl="2" indent="-285750"/>
            <a:r>
              <a:rPr lang="en-US" dirty="0"/>
              <a:t>Amphibian, Anatomical Structure, Organism, Sign or Symptom, Virus, 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125 Hierarchal Relationships</a:t>
            </a:r>
          </a:p>
          <a:p>
            <a:pPr marL="1200150" lvl="2" indent="-285750"/>
            <a:r>
              <a:rPr lang="en-US" dirty="0"/>
              <a:t>Activity -&gt; Behavior -&gt; Social behavior</a:t>
            </a:r>
          </a:p>
          <a:p>
            <a:pPr marL="1200150" lvl="2" indent="-285750"/>
            <a:r>
              <a:rPr lang="en-US" dirty="0"/>
              <a:t>Pathologic Function -&gt; Disease or Syndrome -&gt; Mental or Behavioral Disfunction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54 Semantic Relationships</a:t>
            </a:r>
          </a:p>
          <a:p>
            <a:pPr marL="1200150" lvl="2" indent="-285750"/>
            <a:r>
              <a:rPr lang="en-US" dirty="0"/>
              <a:t>Affects, Measurement of, Produces, Treats,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8BD30-AA75-526A-54F0-2ED54E7021B8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279" y="120580"/>
            <a:ext cx="1213730" cy="439363"/>
          </a:xfrm>
        </p:spPr>
        <p:txBody>
          <a:bodyPr>
            <a:normAutofit/>
          </a:bodyPr>
          <a:lstStyle/>
          <a:p>
            <a:r>
              <a:rPr lang="en-US" sz="2000" b="1"/>
              <a:t>Agenda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63379"/>
              </p:ext>
            </p:extLst>
          </p:nvPr>
        </p:nvGraphicFramePr>
        <p:xfrm>
          <a:off x="783076" y="1618937"/>
          <a:ext cx="7577847" cy="23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442">
                  <a:extLst>
                    <a:ext uri="{9D8B030D-6E8A-4147-A177-3AD203B41FA5}">
                      <a16:colId xmlns:a16="http://schemas.microsoft.com/office/drawing/2014/main" val="3234313014"/>
                    </a:ext>
                  </a:extLst>
                </a:gridCol>
                <a:gridCol w="4181386">
                  <a:extLst>
                    <a:ext uri="{9D8B030D-6E8A-4147-A177-3AD203B41FA5}">
                      <a16:colId xmlns:a16="http://schemas.microsoft.com/office/drawing/2014/main" val="2082973067"/>
                    </a:ext>
                  </a:extLst>
                </a:gridCol>
                <a:gridCol w="1935019">
                  <a:extLst>
                    <a:ext uri="{9D8B030D-6E8A-4147-A177-3AD203B41FA5}">
                      <a16:colId xmlns:a16="http://schemas.microsoft.com/office/drawing/2014/main" val="2212995714"/>
                    </a:ext>
                  </a:extLst>
                </a:gridCol>
              </a:tblGrid>
              <a:tr h="290424">
                <a:tc>
                  <a:txBody>
                    <a:bodyPr/>
                    <a:lstStyle/>
                    <a:p>
                      <a:r>
                        <a:rPr lang="en-US" sz="14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Speaker(s)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82076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9:00 AM-9:15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  <a:p>
                      <a:r>
                        <a:rPr lang="en-US" sz="1200"/>
                        <a:t>Dr. Matthew McAuliffe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230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9:15 AM-9:55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Demo on Data Discovery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Dr. Alexandra Bokinsky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59258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endParaRPr lang="en-US" sz="1200"/>
                    </a:p>
                    <a:p>
                      <a:r>
                        <a:rPr lang="en-US" sz="1200"/>
                        <a:t>9:55 AM-10:00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  <a:p>
                      <a:r>
                        <a:rPr lang="en-US" sz="1200"/>
                        <a:t>Questions &amp; Closing Remarks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Dr. Matthew McAuliffe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27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23F3-F9E3-F1F7-14A4-25B1F26B9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68E038-6616-8E40-F1E0-B01529D983F8}"/>
              </a:ext>
            </a:extLst>
          </p:cNvPr>
          <p:cNvSpPr txBox="1"/>
          <p:nvPr/>
        </p:nvSpPr>
        <p:spPr>
          <a:xfrm>
            <a:off x="4929316" y="5871266"/>
            <a:ext cx="349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BRICS CDEs within 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Interactive UMLS Semantic Network</a:t>
            </a:r>
          </a:p>
        </p:txBody>
      </p:sp>
      <p:pic>
        <p:nvPicPr>
          <p:cNvPr id="6" name="Content Placeholder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5F8D4F9-9732-C969-CEEF-D46D018AF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5" y="1154236"/>
            <a:ext cx="809959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39FEF-69DB-CB13-AC94-4188F9FFCEC6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7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CC6EF-85D3-13EF-3321-636DB630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05FA0BC-A55B-F96F-0057-0560A2030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6165"/>
          <a:stretch/>
        </p:blipFill>
        <p:spPr>
          <a:xfrm>
            <a:off x="307187" y="1025037"/>
            <a:ext cx="852962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6BA9B-E261-C802-DF1A-6D3C1A39DC9A}"/>
              </a:ext>
            </a:extLst>
          </p:cNvPr>
          <p:cNvSpPr txBox="1"/>
          <p:nvPr/>
        </p:nvSpPr>
        <p:spPr>
          <a:xfrm>
            <a:off x="4912840" y="5785540"/>
            <a:ext cx="349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elements across BRICS sorted by UMLS Semantic 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C9D7C-D16C-0C13-A668-68EA97B728FC}"/>
              </a:ext>
            </a:extLst>
          </p:cNvPr>
          <p:cNvSpPr txBox="1"/>
          <p:nvPr/>
        </p:nvSpPr>
        <p:spPr>
          <a:xfrm>
            <a:off x="4975654" y="1515762"/>
            <a:ext cx="3861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do BRICS CDEs appear in Semantic Network?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BRICS Repositories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75 Semantic Types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915 CUIs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1375 CDEs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to come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41B2C-7F90-001B-B2AB-8F2C7CD6B66A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23F3-F9E3-F1F7-14A4-25B1F26B9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5AEED8F-B5A2-E850-006D-7A8C67F21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b="4336"/>
          <a:stretch/>
        </p:blipFill>
        <p:spPr>
          <a:xfrm>
            <a:off x="460944" y="1243912"/>
            <a:ext cx="822211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68E038-6616-8E40-F1E0-B01529D983F8}"/>
              </a:ext>
            </a:extLst>
          </p:cNvPr>
          <p:cNvSpPr txBox="1"/>
          <p:nvPr/>
        </p:nvSpPr>
        <p:spPr>
          <a:xfrm>
            <a:off x="992596" y="5912022"/>
            <a:ext cx="769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Highlight: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Attribute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 Data Elements – 77,272 Subjects – 140 Studies – 3 Repositories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61CCF-5B35-2796-755B-4E37802034E7}"/>
              </a:ext>
            </a:extLst>
          </p:cNvPr>
          <p:cNvSpPr txBox="1"/>
          <p:nvPr/>
        </p:nvSpPr>
        <p:spPr>
          <a:xfrm>
            <a:off x="5429822" y="0"/>
            <a:ext cx="3714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BRICS Data Discovery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2B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https://brics.cit.nih.gov/visualization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841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E80BA-2BA0-03B7-3EE5-65203169369F}"/>
              </a:ext>
            </a:extLst>
          </p:cNvPr>
          <p:cNvSpPr txBox="1"/>
          <p:nvPr/>
        </p:nvSpPr>
        <p:spPr>
          <a:xfrm>
            <a:off x="3332074" y="3880699"/>
            <a:ext cx="2479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UMLS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Semantic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3" name="Graphic 2" descr="Classroom with solid fill">
            <a:extLst>
              <a:ext uri="{FF2B5EF4-FFF2-40B4-BE49-F238E27FC236}">
                <a16:creationId xmlns:a16="http://schemas.microsoft.com/office/drawing/2014/main" id="{662911B1-2125-82A5-8629-6D3C30EF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804" y="2144310"/>
            <a:ext cx="1736389" cy="17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06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D0C2-2E05-F00A-EA41-FB5C63769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5616" y="2015146"/>
            <a:ext cx="3170238" cy="358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Discussion</a:t>
            </a: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6EFF7E40-6C84-990D-9343-AFD7A183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2"/>
          <a:stretch/>
        </p:blipFill>
        <p:spPr>
          <a:xfrm>
            <a:off x="505840" y="3279843"/>
            <a:ext cx="2287431" cy="2286000"/>
          </a:xfrm>
          <a:prstGeom prst="ellipse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32471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1936A6-23A9-F1A9-D89D-C89199C71C07}"/>
              </a:ext>
            </a:extLst>
          </p:cNvPr>
          <p:cNvSpPr txBox="1"/>
          <p:nvPr/>
        </p:nvSpPr>
        <p:spPr>
          <a:xfrm>
            <a:off x="1330503" y="2337039"/>
            <a:ext cx="648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Closing Remarks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ght reflection in a lens">
            <a:extLst>
              <a:ext uri="{FF2B5EF4-FFF2-40B4-BE49-F238E27FC236}">
                <a16:creationId xmlns:a16="http://schemas.microsoft.com/office/drawing/2014/main" id="{636BC2F5-4481-C4CA-3866-A8368561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/>
          <a:stretch/>
        </p:blipFill>
        <p:spPr>
          <a:xfrm>
            <a:off x="1507786" y="4105205"/>
            <a:ext cx="2286314" cy="2286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60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9441920-4A8E-0219-DB4C-4409DC9F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0" y="976109"/>
            <a:ext cx="7844319" cy="50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A2D2ED-4A71-E1E9-65F2-8D1C015E20E0}"/>
              </a:ext>
            </a:extLst>
          </p:cNvPr>
          <p:cNvSpPr txBox="1"/>
          <p:nvPr/>
        </p:nvSpPr>
        <p:spPr>
          <a:xfrm>
            <a:off x="4161033" y="32977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 tooltip="https://web.cvent.com/event/b1808ba5-fb93-4bf9-a253-dc63938869a9/summary"/>
              </a:rPr>
              <a:t>https://web.cvent.com/event/b1808ba5-fb93-4bf9-a253-dc63938869a9/summary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71F51B-03C7-9E36-1022-F2754EF5DE21}"/>
              </a:ext>
            </a:extLst>
          </p:cNvPr>
          <p:cNvSpPr txBox="1"/>
          <p:nvPr/>
        </p:nvSpPr>
        <p:spPr>
          <a:xfrm>
            <a:off x="398823" y="3176179"/>
            <a:ext cx="61223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Matthew J. McAuliffe, PhD (Biomedical Engineering)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Chief, Scientific Applications Services (SAS), CIT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ED2337C-1351-60F5-27FE-58FEDBD8E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9158319-34BC-FA31-671D-7FEC6B30F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C38E777C-D5EE-1337-849C-3A95C736B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F1ED0FD4-0925-684F-F53F-117E0AC3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">
            <a:extLst>
              <a:ext uri="{FF2B5EF4-FFF2-40B4-BE49-F238E27FC236}">
                <a16:creationId xmlns:a16="http://schemas.microsoft.com/office/drawing/2014/main" id="{6E7C9AEC-B954-4E92-4811-AD932A4BB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374262" y="2117554"/>
            <a:ext cx="6146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- Brief Introduction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4794" y="3108615"/>
            <a:ext cx="839774" cy="535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EDCB4-1EED-18BF-3FD0-7CA6D7215123}"/>
              </a:ext>
            </a:extLst>
          </p:cNvPr>
          <p:cNvSpPr txBox="1"/>
          <p:nvPr/>
        </p:nvSpPr>
        <p:spPr>
          <a:xfrm>
            <a:off x="2286000" y="504478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| BRICS (nih.gov)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https://brics.cit.nih.gov</a:t>
            </a:r>
            <a:endParaRPr lang="en-US">
              <a:solidFill>
                <a:schemeClr val="bg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D82D7555-B9AA-6A6A-9F9D-9475C7086CBE}"/>
              </a:ext>
            </a:extLst>
          </p:cNvPr>
          <p:cNvSpPr/>
          <p:nvPr/>
        </p:nvSpPr>
        <p:spPr>
          <a:xfrm>
            <a:off x="5654048" y="2631806"/>
            <a:ext cx="3272071" cy="577923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200" kern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PhenotypingOphthalmic</a:t>
            </a:r>
            <a:r>
              <a:rPr lang="en-US" sz="120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Genotyping and Network (</a:t>
            </a:r>
            <a:r>
              <a:rPr lang="en-US" sz="1200" b="0" kern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eyeGENE</a:t>
            </a: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A2767613-7DB3-4B55-39AA-E1A89E0F9BBE}"/>
              </a:ext>
            </a:extLst>
          </p:cNvPr>
          <p:cNvSpPr/>
          <p:nvPr/>
        </p:nvSpPr>
        <p:spPr>
          <a:xfrm>
            <a:off x="5643147" y="2026075"/>
            <a:ext cx="3293875" cy="509703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Parkinson’s Disease Biomarker Program (PDBP)</a:t>
            </a:r>
          </a:p>
        </p:txBody>
      </p:sp>
      <p:sp>
        <p:nvSpPr>
          <p:cNvPr id="235" name="Rounded Rectangle 234">
            <a:extLst>
              <a:ext uri="{FF2B5EF4-FFF2-40B4-BE49-F238E27FC236}">
                <a16:creationId xmlns:a16="http://schemas.microsoft.com/office/drawing/2014/main" id="{F392359B-DCB5-9386-9799-991D7B4061C6}"/>
              </a:ext>
            </a:extLst>
          </p:cNvPr>
          <p:cNvSpPr/>
          <p:nvPr/>
        </p:nvSpPr>
        <p:spPr>
          <a:xfrm>
            <a:off x="5643147" y="1312392"/>
            <a:ext cx="3293875" cy="612724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Interagency Traumatic Brain Injury Research Informatics System (FITBIR)</a:t>
            </a:r>
          </a:p>
        </p:txBody>
      </p:sp>
      <p:sp>
        <p:nvSpPr>
          <p:cNvPr id="150" name="Hexagon 149">
            <a:extLst>
              <a:ext uri="{FF2B5EF4-FFF2-40B4-BE49-F238E27FC236}">
                <a16:creationId xmlns:a16="http://schemas.microsoft.com/office/drawing/2014/main" id="{1B9F2FF7-FE6B-323F-5C28-CD2B703CFD7D}"/>
              </a:ext>
            </a:extLst>
          </p:cNvPr>
          <p:cNvSpPr/>
          <p:nvPr/>
        </p:nvSpPr>
        <p:spPr>
          <a:xfrm>
            <a:off x="134471" y="1138518"/>
            <a:ext cx="1156447" cy="977153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Hexagon 150">
            <a:extLst>
              <a:ext uri="{FF2B5EF4-FFF2-40B4-BE49-F238E27FC236}">
                <a16:creationId xmlns:a16="http://schemas.microsoft.com/office/drawing/2014/main" id="{1A0519F2-5A14-63F5-F59F-960D520CEF03}"/>
              </a:ext>
            </a:extLst>
          </p:cNvPr>
          <p:cNvSpPr/>
          <p:nvPr/>
        </p:nvSpPr>
        <p:spPr>
          <a:xfrm rot="20970230">
            <a:off x="1313328" y="1917062"/>
            <a:ext cx="1319180" cy="113488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Hexagon 151">
            <a:extLst>
              <a:ext uri="{FF2B5EF4-FFF2-40B4-BE49-F238E27FC236}">
                <a16:creationId xmlns:a16="http://schemas.microsoft.com/office/drawing/2014/main" id="{923C8248-4B86-72E5-627F-EF88DBD6F363}"/>
              </a:ext>
            </a:extLst>
          </p:cNvPr>
          <p:cNvSpPr/>
          <p:nvPr/>
        </p:nvSpPr>
        <p:spPr>
          <a:xfrm rot="440029">
            <a:off x="1238455" y="3232425"/>
            <a:ext cx="1156447" cy="977153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xagon 152">
            <a:extLst>
              <a:ext uri="{FF2B5EF4-FFF2-40B4-BE49-F238E27FC236}">
                <a16:creationId xmlns:a16="http://schemas.microsoft.com/office/drawing/2014/main" id="{A4EFC284-60B1-2191-EC64-87095DE1EE9F}"/>
              </a:ext>
            </a:extLst>
          </p:cNvPr>
          <p:cNvSpPr/>
          <p:nvPr/>
        </p:nvSpPr>
        <p:spPr>
          <a:xfrm rot="21078809">
            <a:off x="48821" y="2274673"/>
            <a:ext cx="1219199" cy="1030176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Hexagon 153">
            <a:extLst>
              <a:ext uri="{FF2B5EF4-FFF2-40B4-BE49-F238E27FC236}">
                <a16:creationId xmlns:a16="http://schemas.microsoft.com/office/drawing/2014/main" id="{2B5C959C-84E7-A924-6B74-59C0A86E3394}"/>
              </a:ext>
            </a:extLst>
          </p:cNvPr>
          <p:cNvSpPr/>
          <p:nvPr/>
        </p:nvSpPr>
        <p:spPr>
          <a:xfrm rot="21139216">
            <a:off x="87346" y="4630392"/>
            <a:ext cx="1376004" cy="116267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Hexagon 154">
            <a:extLst>
              <a:ext uri="{FF2B5EF4-FFF2-40B4-BE49-F238E27FC236}">
                <a16:creationId xmlns:a16="http://schemas.microsoft.com/office/drawing/2014/main" id="{29BF3AD0-868F-F371-AD19-1278200888E7}"/>
              </a:ext>
            </a:extLst>
          </p:cNvPr>
          <p:cNvSpPr/>
          <p:nvPr/>
        </p:nvSpPr>
        <p:spPr>
          <a:xfrm rot="322247">
            <a:off x="134471" y="3499285"/>
            <a:ext cx="1156447" cy="977153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D9D7BFA-9992-7367-A31E-0CA3D4B93EB1}"/>
              </a:ext>
            </a:extLst>
          </p:cNvPr>
          <p:cNvSpPr txBox="1"/>
          <p:nvPr/>
        </p:nvSpPr>
        <p:spPr>
          <a:xfrm>
            <a:off x="204394" y="1197283"/>
            <a:ext cx="101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ker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Database for Autism Research (NDAR)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AA850C6-21E0-EFFF-6BBC-E784C41865C1}"/>
              </a:ext>
            </a:extLst>
          </p:cNvPr>
          <p:cNvSpPr txBox="1"/>
          <p:nvPr/>
        </p:nvSpPr>
        <p:spPr>
          <a:xfrm rot="20970230">
            <a:off x="1383715" y="2086254"/>
            <a:ext cx="11564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Image Processing, Analysis and Visualization (MIPAV)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5E80005-4458-0407-EFD2-C20A505CEA38}"/>
              </a:ext>
            </a:extLst>
          </p:cNvPr>
          <p:cNvSpPr txBox="1"/>
          <p:nvPr/>
        </p:nvSpPr>
        <p:spPr>
          <a:xfrm rot="440029">
            <a:off x="1289104" y="3394284"/>
            <a:ext cx="1017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NICHD  Clinical Trial Database (CTDB</a:t>
            </a:r>
            <a:r>
              <a:rPr kumimoji="0" lang="en-US" sz="1000" b="0" i="0" u="none" strike="noStrike" kern="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95DBA4D-E317-CFB9-C7CA-4F71A0F312A6}"/>
              </a:ext>
            </a:extLst>
          </p:cNvPr>
          <p:cNvSpPr txBox="1"/>
          <p:nvPr/>
        </p:nvSpPr>
        <p:spPr>
          <a:xfrm rot="21078809">
            <a:off x="69213" y="2461155"/>
            <a:ext cx="1178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sz="1000" b="0" kern="0">
                <a:latin typeface="Arial" panose="020B0604020202020204" pitchFamily="34" charset="0"/>
                <a:cs typeface="Arial" panose="020B0604020202020204" pitchFamily="34" charset="0"/>
              </a:rPr>
              <a:t>Strategic Plan for Data Science </a:t>
            </a:r>
            <a:r>
              <a:rPr kumimoji="0" lang="en-US" sz="1000" b="0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 FAIR - ODSS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370C991-8126-05CE-6CB1-38B7EDF9018E}"/>
              </a:ext>
            </a:extLst>
          </p:cNvPr>
          <p:cNvSpPr txBox="1"/>
          <p:nvPr/>
        </p:nvSpPr>
        <p:spPr>
          <a:xfrm rot="21139216">
            <a:off x="87346" y="4703895"/>
            <a:ext cx="1376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0">
                <a:latin typeface="Arial" panose="020B0604020202020204" pitchFamily="34" charset="0"/>
                <a:cs typeface="Arial" panose="020B0604020202020204" pitchFamily="34" charset="0"/>
              </a:rPr>
              <a:t>Trans-NIH </a:t>
            </a:r>
            <a:r>
              <a:rPr lang="en-US" sz="1000" b="0" kern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en-US" sz="1000" b="0" kern="0">
                <a:latin typeface="Arial" panose="020B0604020202020204" pitchFamily="34" charset="0"/>
                <a:cs typeface="Arial" panose="020B0604020202020204" pitchFamily="34" charset="0"/>
              </a:rPr>
              <a:t> Informatics Coordinating Committee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0">
                <a:latin typeface="Arial" panose="020B0604020202020204" pitchFamily="34" charset="0"/>
                <a:cs typeface="Arial" panose="020B0604020202020204" pitchFamily="34" charset="0"/>
              </a:rPr>
              <a:t>(BMIC)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A24F35C-F006-0B78-FFFF-310443F5A824}"/>
              </a:ext>
            </a:extLst>
          </p:cNvPr>
          <p:cNvSpPr txBox="1"/>
          <p:nvPr/>
        </p:nvSpPr>
        <p:spPr>
          <a:xfrm rot="322247">
            <a:off x="201707" y="3710862"/>
            <a:ext cx="1029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kern="0">
                <a:latin typeface="Arial" panose="020B0604020202020204" pitchFamily="34" charset="0"/>
                <a:cs typeface="Arial" panose="020B0604020202020204" pitchFamily="34" charset="0"/>
              </a:rPr>
              <a:t>Common Data Elements (CDE TF)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Hexagon 169">
            <a:extLst>
              <a:ext uri="{FF2B5EF4-FFF2-40B4-BE49-F238E27FC236}">
                <a16:creationId xmlns:a16="http://schemas.microsoft.com/office/drawing/2014/main" id="{1F4D71AB-9F77-601B-0E74-CD4C12C9F51E}"/>
              </a:ext>
            </a:extLst>
          </p:cNvPr>
          <p:cNvSpPr/>
          <p:nvPr/>
        </p:nvSpPr>
        <p:spPr>
          <a:xfrm rot="440029">
            <a:off x="2721017" y="2918040"/>
            <a:ext cx="363827" cy="3074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Hexagon 170">
            <a:extLst>
              <a:ext uri="{FF2B5EF4-FFF2-40B4-BE49-F238E27FC236}">
                <a16:creationId xmlns:a16="http://schemas.microsoft.com/office/drawing/2014/main" id="{40C44236-38B5-A77B-3E27-98A3114F2D19}"/>
              </a:ext>
            </a:extLst>
          </p:cNvPr>
          <p:cNvSpPr/>
          <p:nvPr/>
        </p:nvSpPr>
        <p:spPr>
          <a:xfrm rot="20519055">
            <a:off x="1258858" y="4360187"/>
            <a:ext cx="363827" cy="3074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Hexagon 171">
            <a:extLst>
              <a:ext uri="{FF2B5EF4-FFF2-40B4-BE49-F238E27FC236}">
                <a16:creationId xmlns:a16="http://schemas.microsoft.com/office/drawing/2014/main" id="{D7614785-581B-DAD3-4940-609FFBE25FCB}"/>
              </a:ext>
            </a:extLst>
          </p:cNvPr>
          <p:cNvSpPr/>
          <p:nvPr/>
        </p:nvSpPr>
        <p:spPr>
          <a:xfrm rot="440029">
            <a:off x="1062469" y="2079501"/>
            <a:ext cx="296535" cy="250561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Hexagon 172">
            <a:extLst>
              <a:ext uri="{FF2B5EF4-FFF2-40B4-BE49-F238E27FC236}">
                <a16:creationId xmlns:a16="http://schemas.microsoft.com/office/drawing/2014/main" id="{CC308C5B-82B7-ED0A-3AC2-5AC3A0954EFC}"/>
              </a:ext>
            </a:extLst>
          </p:cNvPr>
          <p:cNvSpPr/>
          <p:nvPr/>
        </p:nvSpPr>
        <p:spPr>
          <a:xfrm rot="440029">
            <a:off x="144155" y="5886392"/>
            <a:ext cx="298207" cy="25197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4" name="Hexagon 173">
            <a:extLst>
              <a:ext uri="{FF2B5EF4-FFF2-40B4-BE49-F238E27FC236}">
                <a16:creationId xmlns:a16="http://schemas.microsoft.com/office/drawing/2014/main" id="{F9020283-EC5C-935C-8ABF-32E5E7012DDB}"/>
              </a:ext>
            </a:extLst>
          </p:cNvPr>
          <p:cNvSpPr/>
          <p:nvPr/>
        </p:nvSpPr>
        <p:spPr>
          <a:xfrm rot="440029">
            <a:off x="1451868" y="4726718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5" name="Hexagon 174">
            <a:extLst>
              <a:ext uri="{FF2B5EF4-FFF2-40B4-BE49-F238E27FC236}">
                <a16:creationId xmlns:a16="http://schemas.microsoft.com/office/drawing/2014/main" id="{5DC4CB27-9E84-226D-C9E1-5BE92BD66FE5}"/>
              </a:ext>
            </a:extLst>
          </p:cNvPr>
          <p:cNvSpPr/>
          <p:nvPr/>
        </p:nvSpPr>
        <p:spPr>
          <a:xfrm rot="440029">
            <a:off x="1184697" y="3085881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6" name="Hexagon 175">
            <a:extLst>
              <a:ext uri="{FF2B5EF4-FFF2-40B4-BE49-F238E27FC236}">
                <a16:creationId xmlns:a16="http://schemas.microsoft.com/office/drawing/2014/main" id="{55AD0F4C-95F0-AC10-D590-C5EEF3A5BC35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59368" y="3327607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7" name="Hexagon 176">
            <a:extLst>
              <a:ext uri="{FF2B5EF4-FFF2-40B4-BE49-F238E27FC236}">
                <a16:creationId xmlns:a16="http://schemas.microsoft.com/office/drawing/2014/main" id="{A7648EE1-968C-04DD-83E5-123E03C621EE}"/>
              </a:ext>
            </a:extLst>
          </p:cNvPr>
          <p:cNvSpPr>
            <a:spLocks noChangeAspect="1"/>
          </p:cNvSpPr>
          <p:nvPr/>
        </p:nvSpPr>
        <p:spPr>
          <a:xfrm rot="20519055">
            <a:off x="38804" y="4467698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Hexagon 177">
            <a:extLst>
              <a:ext uri="{FF2B5EF4-FFF2-40B4-BE49-F238E27FC236}">
                <a16:creationId xmlns:a16="http://schemas.microsoft.com/office/drawing/2014/main" id="{AA1BA86D-AEAB-2E1E-51F6-ACB5E4840241}"/>
              </a:ext>
            </a:extLst>
          </p:cNvPr>
          <p:cNvSpPr>
            <a:spLocks noChangeAspect="1"/>
          </p:cNvSpPr>
          <p:nvPr/>
        </p:nvSpPr>
        <p:spPr>
          <a:xfrm rot="20519055">
            <a:off x="3185783" y="3240798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Hexagon 178">
            <a:extLst>
              <a:ext uri="{FF2B5EF4-FFF2-40B4-BE49-F238E27FC236}">
                <a16:creationId xmlns:a16="http://schemas.microsoft.com/office/drawing/2014/main" id="{486011DE-1F5B-F92B-8B84-FA99229556B1}"/>
              </a:ext>
            </a:extLst>
          </p:cNvPr>
          <p:cNvSpPr/>
          <p:nvPr/>
        </p:nvSpPr>
        <p:spPr>
          <a:xfrm rot="440029">
            <a:off x="36732" y="951982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0" name="Hexagon 179">
            <a:extLst>
              <a:ext uri="{FF2B5EF4-FFF2-40B4-BE49-F238E27FC236}">
                <a16:creationId xmlns:a16="http://schemas.microsoft.com/office/drawing/2014/main" id="{6EDD72C8-DC53-56DE-4BC2-C8A01BA7235B}"/>
              </a:ext>
            </a:extLst>
          </p:cNvPr>
          <p:cNvSpPr>
            <a:spLocks noChangeAspect="1"/>
          </p:cNvSpPr>
          <p:nvPr/>
        </p:nvSpPr>
        <p:spPr>
          <a:xfrm rot="20519055">
            <a:off x="3415926" y="3536360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Hexagon 180">
            <a:extLst>
              <a:ext uri="{FF2B5EF4-FFF2-40B4-BE49-F238E27FC236}">
                <a16:creationId xmlns:a16="http://schemas.microsoft.com/office/drawing/2014/main" id="{451E79A5-DECE-ED97-F922-59EC67020227}"/>
              </a:ext>
            </a:extLst>
          </p:cNvPr>
          <p:cNvSpPr/>
          <p:nvPr/>
        </p:nvSpPr>
        <p:spPr>
          <a:xfrm rot="440029">
            <a:off x="2393231" y="3155046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2" name="Hexagon 181">
            <a:extLst>
              <a:ext uri="{FF2B5EF4-FFF2-40B4-BE49-F238E27FC236}">
                <a16:creationId xmlns:a16="http://schemas.microsoft.com/office/drawing/2014/main" id="{CB7AC05A-48AB-4F50-F5F6-923C1D4AF167}"/>
              </a:ext>
            </a:extLst>
          </p:cNvPr>
          <p:cNvSpPr>
            <a:spLocks noChangeAspect="1"/>
          </p:cNvSpPr>
          <p:nvPr/>
        </p:nvSpPr>
        <p:spPr>
          <a:xfrm rot="440029" flipH="1" flipV="1">
            <a:off x="3476236" y="3258201"/>
            <a:ext cx="188483" cy="159261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3" name="Hexagon 182">
            <a:extLst>
              <a:ext uri="{FF2B5EF4-FFF2-40B4-BE49-F238E27FC236}">
                <a16:creationId xmlns:a16="http://schemas.microsoft.com/office/drawing/2014/main" id="{5D7647BA-0C3A-3620-EFE5-A8B43C4DDCAE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569210" y="2836282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4" name="Hexagon 183">
            <a:extLst>
              <a:ext uri="{FF2B5EF4-FFF2-40B4-BE49-F238E27FC236}">
                <a16:creationId xmlns:a16="http://schemas.microsoft.com/office/drawing/2014/main" id="{A8AF9E80-3A62-EF99-1083-6EA21E9EE02D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981205" y="3330640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5" name="Hexagon 184">
            <a:extLst>
              <a:ext uri="{FF2B5EF4-FFF2-40B4-BE49-F238E27FC236}">
                <a16:creationId xmlns:a16="http://schemas.microsoft.com/office/drawing/2014/main" id="{61318AD0-3E3A-64FA-86A1-C5DC4190836A}"/>
              </a:ext>
            </a:extLst>
          </p:cNvPr>
          <p:cNvSpPr/>
          <p:nvPr/>
        </p:nvSpPr>
        <p:spPr>
          <a:xfrm rot="20519055">
            <a:off x="1919170" y="4725618"/>
            <a:ext cx="363827" cy="30742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Hexagon 185">
            <a:extLst>
              <a:ext uri="{FF2B5EF4-FFF2-40B4-BE49-F238E27FC236}">
                <a16:creationId xmlns:a16="http://schemas.microsoft.com/office/drawing/2014/main" id="{CDE8F198-09AB-05B0-C889-5B40AF189B05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1719620" y="4987872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7" name="Hexagon 186">
            <a:extLst>
              <a:ext uri="{FF2B5EF4-FFF2-40B4-BE49-F238E27FC236}">
                <a16:creationId xmlns:a16="http://schemas.microsoft.com/office/drawing/2014/main" id="{2AD5DF32-6776-143E-38B9-40D171B0A412}"/>
              </a:ext>
            </a:extLst>
          </p:cNvPr>
          <p:cNvSpPr>
            <a:spLocks noChangeAspect="1"/>
          </p:cNvSpPr>
          <p:nvPr/>
        </p:nvSpPr>
        <p:spPr>
          <a:xfrm rot="20519055">
            <a:off x="1792385" y="4542883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Hexagon 187">
            <a:extLst>
              <a:ext uri="{FF2B5EF4-FFF2-40B4-BE49-F238E27FC236}">
                <a16:creationId xmlns:a16="http://schemas.microsoft.com/office/drawing/2014/main" id="{60ED07D2-C309-9D91-D6CC-327A584CAFC9}"/>
              </a:ext>
            </a:extLst>
          </p:cNvPr>
          <p:cNvSpPr/>
          <p:nvPr/>
        </p:nvSpPr>
        <p:spPr>
          <a:xfrm rot="440029">
            <a:off x="2263421" y="4474468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9" name="Hexagon 188">
            <a:extLst>
              <a:ext uri="{FF2B5EF4-FFF2-40B4-BE49-F238E27FC236}">
                <a16:creationId xmlns:a16="http://schemas.microsoft.com/office/drawing/2014/main" id="{EDBBD8A6-08D0-E295-6B5D-1077F73613B8}"/>
              </a:ext>
            </a:extLst>
          </p:cNvPr>
          <p:cNvSpPr>
            <a:spLocks noChangeAspect="1"/>
          </p:cNvSpPr>
          <p:nvPr/>
        </p:nvSpPr>
        <p:spPr>
          <a:xfrm rot="20519055">
            <a:off x="2588528" y="4597641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Hexagon 189">
            <a:extLst>
              <a:ext uri="{FF2B5EF4-FFF2-40B4-BE49-F238E27FC236}">
                <a16:creationId xmlns:a16="http://schemas.microsoft.com/office/drawing/2014/main" id="{EA4202C3-3F5B-26F9-6A61-6FF295AB0ED6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1500378" y="1752214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1" name="Hexagon 190">
            <a:extLst>
              <a:ext uri="{FF2B5EF4-FFF2-40B4-BE49-F238E27FC236}">
                <a16:creationId xmlns:a16="http://schemas.microsoft.com/office/drawing/2014/main" id="{F2F9538D-5CC0-2B74-4E6C-6913AE43F1D8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1322267" y="1858991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2" name="Hexagon 191">
            <a:extLst>
              <a:ext uri="{FF2B5EF4-FFF2-40B4-BE49-F238E27FC236}">
                <a16:creationId xmlns:a16="http://schemas.microsoft.com/office/drawing/2014/main" id="{7789CA46-9007-EDD1-7EC4-8827DD906C18}"/>
              </a:ext>
            </a:extLst>
          </p:cNvPr>
          <p:cNvSpPr/>
          <p:nvPr/>
        </p:nvSpPr>
        <p:spPr>
          <a:xfrm rot="440029">
            <a:off x="2744432" y="3347241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3" name="Hexagon 192">
            <a:extLst>
              <a:ext uri="{FF2B5EF4-FFF2-40B4-BE49-F238E27FC236}">
                <a16:creationId xmlns:a16="http://schemas.microsoft.com/office/drawing/2014/main" id="{4225997A-579E-6A8A-2846-23BFF19C2B85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043087" y="4394725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4" name="Hexagon 193">
            <a:extLst>
              <a:ext uri="{FF2B5EF4-FFF2-40B4-BE49-F238E27FC236}">
                <a16:creationId xmlns:a16="http://schemas.microsoft.com/office/drawing/2014/main" id="{FA52E600-3D79-C179-FBC1-BCEDB16BD433}"/>
              </a:ext>
            </a:extLst>
          </p:cNvPr>
          <p:cNvSpPr>
            <a:spLocks noChangeAspect="1"/>
          </p:cNvSpPr>
          <p:nvPr/>
        </p:nvSpPr>
        <p:spPr>
          <a:xfrm rot="20519055">
            <a:off x="3089246" y="4125234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Hexagon 194">
            <a:extLst>
              <a:ext uri="{FF2B5EF4-FFF2-40B4-BE49-F238E27FC236}">
                <a16:creationId xmlns:a16="http://schemas.microsoft.com/office/drawing/2014/main" id="{25FB3CCD-F4C7-3F5B-102B-0463A9110C46}"/>
              </a:ext>
            </a:extLst>
          </p:cNvPr>
          <p:cNvSpPr/>
          <p:nvPr/>
        </p:nvSpPr>
        <p:spPr>
          <a:xfrm rot="440029">
            <a:off x="2756286" y="3882866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6" name="Hexagon 195">
            <a:extLst>
              <a:ext uri="{FF2B5EF4-FFF2-40B4-BE49-F238E27FC236}">
                <a16:creationId xmlns:a16="http://schemas.microsoft.com/office/drawing/2014/main" id="{C5536070-F1C8-62E5-1F67-68E15FFEDE2B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844935" y="4208097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7" name="Hexagon 196">
            <a:extLst>
              <a:ext uri="{FF2B5EF4-FFF2-40B4-BE49-F238E27FC236}">
                <a16:creationId xmlns:a16="http://schemas.microsoft.com/office/drawing/2014/main" id="{03D5C066-FF03-A174-3E5B-25119E915E85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587851" y="4152090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8" name="Hexagon 197">
            <a:extLst>
              <a:ext uri="{FF2B5EF4-FFF2-40B4-BE49-F238E27FC236}">
                <a16:creationId xmlns:a16="http://schemas.microsoft.com/office/drawing/2014/main" id="{5467C579-CAC5-5960-3E63-3A488BDDA6ED}"/>
              </a:ext>
            </a:extLst>
          </p:cNvPr>
          <p:cNvSpPr>
            <a:spLocks noChangeAspect="1"/>
          </p:cNvSpPr>
          <p:nvPr/>
        </p:nvSpPr>
        <p:spPr>
          <a:xfrm rot="20519055">
            <a:off x="2325254" y="4129505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Hexagon 198">
            <a:extLst>
              <a:ext uri="{FF2B5EF4-FFF2-40B4-BE49-F238E27FC236}">
                <a16:creationId xmlns:a16="http://schemas.microsoft.com/office/drawing/2014/main" id="{62DACB33-49B4-F750-88E6-6A0576128882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3552729" y="3874865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0" name="Hexagon 199">
            <a:extLst>
              <a:ext uri="{FF2B5EF4-FFF2-40B4-BE49-F238E27FC236}">
                <a16:creationId xmlns:a16="http://schemas.microsoft.com/office/drawing/2014/main" id="{BF27D564-F9AE-731C-71AD-1FB7B94A73DB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507183" y="3888708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1" name="Hexagon 200">
            <a:extLst>
              <a:ext uri="{FF2B5EF4-FFF2-40B4-BE49-F238E27FC236}">
                <a16:creationId xmlns:a16="http://schemas.microsoft.com/office/drawing/2014/main" id="{9E8763AF-F7DB-5481-8498-680B1B0A0859}"/>
              </a:ext>
            </a:extLst>
          </p:cNvPr>
          <p:cNvSpPr>
            <a:spLocks noChangeAspect="1"/>
          </p:cNvSpPr>
          <p:nvPr/>
        </p:nvSpPr>
        <p:spPr>
          <a:xfrm rot="20519055">
            <a:off x="2518207" y="3570331"/>
            <a:ext cx="216436" cy="1828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Hexagon 201">
            <a:extLst>
              <a:ext uri="{FF2B5EF4-FFF2-40B4-BE49-F238E27FC236}">
                <a16:creationId xmlns:a16="http://schemas.microsoft.com/office/drawing/2014/main" id="{061600B2-DA49-14C9-0441-412D39C3727F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895421" y="3677188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3" name="Hexagon 202">
            <a:extLst>
              <a:ext uri="{FF2B5EF4-FFF2-40B4-BE49-F238E27FC236}">
                <a16:creationId xmlns:a16="http://schemas.microsoft.com/office/drawing/2014/main" id="{0CAE26EA-5263-E90E-6357-835D4445F567}"/>
              </a:ext>
            </a:extLst>
          </p:cNvPr>
          <p:cNvSpPr/>
          <p:nvPr/>
        </p:nvSpPr>
        <p:spPr>
          <a:xfrm rot="440029">
            <a:off x="3095633" y="3556775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4" name="Hexagon 203">
            <a:extLst>
              <a:ext uri="{FF2B5EF4-FFF2-40B4-BE49-F238E27FC236}">
                <a16:creationId xmlns:a16="http://schemas.microsoft.com/office/drawing/2014/main" id="{2F7DE8F6-A9E5-8DC2-A9BB-344E16AE9E42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3172230" y="3888708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5" name="Hexagon 204">
            <a:extLst>
              <a:ext uri="{FF2B5EF4-FFF2-40B4-BE49-F238E27FC236}">
                <a16:creationId xmlns:a16="http://schemas.microsoft.com/office/drawing/2014/main" id="{61F0FB8D-91F9-FA72-74D1-9C7124DA5906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1317709" y="2856036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6" name="Hexagon 205">
            <a:extLst>
              <a:ext uri="{FF2B5EF4-FFF2-40B4-BE49-F238E27FC236}">
                <a16:creationId xmlns:a16="http://schemas.microsoft.com/office/drawing/2014/main" id="{DDB3FFD8-D1A3-32E1-2D92-C1AD13D9C387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134489" y="3518201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7" name="Hexagon 206">
            <a:extLst>
              <a:ext uri="{FF2B5EF4-FFF2-40B4-BE49-F238E27FC236}">
                <a16:creationId xmlns:a16="http://schemas.microsoft.com/office/drawing/2014/main" id="{EE74B17D-9758-FD83-8783-1ACDF960D9FA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96819" y="2055354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8" name="Hexagon 207">
            <a:extLst>
              <a:ext uri="{FF2B5EF4-FFF2-40B4-BE49-F238E27FC236}">
                <a16:creationId xmlns:a16="http://schemas.microsoft.com/office/drawing/2014/main" id="{A886F9BE-206F-D74C-94C6-76B31DD25579}"/>
              </a:ext>
            </a:extLst>
          </p:cNvPr>
          <p:cNvSpPr/>
          <p:nvPr/>
        </p:nvSpPr>
        <p:spPr>
          <a:xfrm rot="440029">
            <a:off x="-9594" y="5510067"/>
            <a:ext cx="248520" cy="209990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9" name="Hexagon 208">
            <a:extLst>
              <a:ext uri="{FF2B5EF4-FFF2-40B4-BE49-F238E27FC236}">
                <a16:creationId xmlns:a16="http://schemas.microsoft.com/office/drawing/2014/main" id="{D84F1201-9523-8B19-F6AE-18642675B9CB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56267" y="4748011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3" name="Hexagon 212">
            <a:extLst>
              <a:ext uri="{FF2B5EF4-FFF2-40B4-BE49-F238E27FC236}">
                <a16:creationId xmlns:a16="http://schemas.microsoft.com/office/drawing/2014/main" id="{25097604-0CC8-3E94-9D24-22CDF8174FC5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3756784" y="3653840"/>
            <a:ext cx="140349" cy="118590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4" name="Hexagon 213">
            <a:extLst>
              <a:ext uri="{FF2B5EF4-FFF2-40B4-BE49-F238E27FC236}">
                <a16:creationId xmlns:a16="http://schemas.microsoft.com/office/drawing/2014/main" id="{66091FF5-8E1D-11F4-1442-4DD13A5CDAA6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8296" y="1281279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7A1EFBE-1205-4E3A-1231-A50A285CC1B0}"/>
              </a:ext>
            </a:extLst>
          </p:cNvPr>
          <p:cNvGrpSpPr/>
          <p:nvPr/>
        </p:nvGrpSpPr>
        <p:grpSpPr>
          <a:xfrm>
            <a:off x="3188563" y="2561218"/>
            <a:ext cx="2244593" cy="2233188"/>
            <a:chOff x="3785391" y="2576320"/>
            <a:chExt cx="2325858" cy="2233188"/>
          </a:xfrm>
        </p:grpSpPr>
        <p:sp>
          <p:nvSpPr>
            <p:cNvPr id="216" name="Hexagon 215">
              <a:extLst>
                <a:ext uri="{FF2B5EF4-FFF2-40B4-BE49-F238E27FC236}">
                  <a16:creationId xmlns:a16="http://schemas.microsoft.com/office/drawing/2014/main" id="{32D229A1-1529-248E-AD07-E0695372A992}"/>
                </a:ext>
              </a:extLst>
            </p:cNvPr>
            <p:cNvSpPr/>
            <p:nvPr/>
          </p:nvSpPr>
          <p:spPr>
            <a:xfrm>
              <a:off x="4519448" y="2576320"/>
              <a:ext cx="868145" cy="7214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Hexagon 216">
              <a:extLst>
                <a:ext uri="{FF2B5EF4-FFF2-40B4-BE49-F238E27FC236}">
                  <a16:creationId xmlns:a16="http://schemas.microsoft.com/office/drawing/2014/main" id="{4AF05A5C-0D6F-1D41-4EEE-F171476A5F0D}"/>
                </a:ext>
              </a:extLst>
            </p:cNvPr>
            <p:cNvSpPr/>
            <p:nvPr/>
          </p:nvSpPr>
          <p:spPr>
            <a:xfrm>
              <a:off x="4519448" y="3335158"/>
              <a:ext cx="868145" cy="72144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Hexagon 217">
              <a:extLst>
                <a:ext uri="{FF2B5EF4-FFF2-40B4-BE49-F238E27FC236}">
                  <a16:creationId xmlns:a16="http://schemas.microsoft.com/office/drawing/2014/main" id="{2B267D5A-F3E5-3A60-713A-0946E8CCD038}"/>
                </a:ext>
              </a:extLst>
            </p:cNvPr>
            <p:cNvSpPr/>
            <p:nvPr/>
          </p:nvSpPr>
          <p:spPr>
            <a:xfrm>
              <a:off x="4519447" y="4088068"/>
              <a:ext cx="868145" cy="7214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Hexagon 218">
              <a:extLst>
                <a:ext uri="{FF2B5EF4-FFF2-40B4-BE49-F238E27FC236}">
                  <a16:creationId xmlns:a16="http://schemas.microsoft.com/office/drawing/2014/main" id="{B04560CB-C95E-F875-126C-539201B91D2B}"/>
                </a:ext>
              </a:extLst>
            </p:cNvPr>
            <p:cNvSpPr/>
            <p:nvPr/>
          </p:nvSpPr>
          <p:spPr>
            <a:xfrm>
              <a:off x="5239461" y="2954161"/>
              <a:ext cx="868145" cy="7214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Hexagon 219">
              <a:extLst>
                <a:ext uri="{FF2B5EF4-FFF2-40B4-BE49-F238E27FC236}">
                  <a16:creationId xmlns:a16="http://schemas.microsoft.com/office/drawing/2014/main" id="{4D2A6E15-1A19-F7D6-1DC1-EF0F939CFD13}"/>
                </a:ext>
              </a:extLst>
            </p:cNvPr>
            <p:cNvSpPr/>
            <p:nvPr/>
          </p:nvSpPr>
          <p:spPr>
            <a:xfrm>
              <a:off x="5243104" y="3712456"/>
              <a:ext cx="868145" cy="7214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Hexagon 220">
              <a:extLst>
                <a:ext uri="{FF2B5EF4-FFF2-40B4-BE49-F238E27FC236}">
                  <a16:creationId xmlns:a16="http://schemas.microsoft.com/office/drawing/2014/main" id="{0A95454C-8775-1CD9-FF8E-C2B46C0E931A}"/>
                </a:ext>
              </a:extLst>
            </p:cNvPr>
            <p:cNvSpPr/>
            <p:nvPr/>
          </p:nvSpPr>
          <p:spPr>
            <a:xfrm>
              <a:off x="3785391" y="2964390"/>
              <a:ext cx="868145" cy="7214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Hexagon 221">
              <a:extLst>
                <a:ext uri="{FF2B5EF4-FFF2-40B4-BE49-F238E27FC236}">
                  <a16:creationId xmlns:a16="http://schemas.microsoft.com/office/drawing/2014/main" id="{D9167EF8-C3D4-219A-42F0-5B603E459EA4}"/>
                </a:ext>
              </a:extLst>
            </p:cNvPr>
            <p:cNvSpPr/>
            <p:nvPr/>
          </p:nvSpPr>
          <p:spPr>
            <a:xfrm>
              <a:off x="3801509" y="3711613"/>
              <a:ext cx="868145" cy="7214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Hexagon 225">
            <a:extLst>
              <a:ext uri="{FF2B5EF4-FFF2-40B4-BE49-F238E27FC236}">
                <a16:creationId xmlns:a16="http://schemas.microsoft.com/office/drawing/2014/main" id="{BDE52404-3C0A-6989-0DE9-1ED55A7BBCE1}"/>
              </a:ext>
            </a:extLst>
          </p:cNvPr>
          <p:cNvSpPr/>
          <p:nvPr/>
        </p:nvSpPr>
        <p:spPr>
          <a:xfrm>
            <a:off x="3419699" y="2920768"/>
            <a:ext cx="1723913" cy="1511857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BRICS 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</p:txBody>
      </p:sp>
      <p:sp>
        <p:nvSpPr>
          <p:cNvPr id="241" name="Rounded Rectangle 240">
            <a:extLst>
              <a:ext uri="{FF2B5EF4-FFF2-40B4-BE49-F238E27FC236}">
                <a16:creationId xmlns:a16="http://schemas.microsoft.com/office/drawing/2014/main" id="{0630F627-3F7A-A691-3729-8740852A2DB7}"/>
              </a:ext>
            </a:extLst>
          </p:cNvPr>
          <p:cNvSpPr/>
          <p:nvPr/>
        </p:nvSpPr>
        <p:spPr>
          <a:xfrm>
            <a:off x="5664951" y="3314472"/>
            <a:ext cx="3272071" cy="508143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Neuroscience and Regenerative Medicine (CNRM)</a:t>
            </a:r>
          </a:p>
        </p:txBody>
      </p:sp>
      <p:sp>
        <p:nvSpPr>
          <p:cNvPr id="242" name="Rounded Rectangle 241">
            <a:extLst>
              <a:ext uri="{FF2B5EF4-FFF2-40B4-BE49-F238E27FC236}">
                <a16:creationId xmlns:a16="http://schemas.microsoft.com/office/drawing/2014/main" id="{F5B767AC-4514-F520-DE31-47034FE5E548}"/>
              </a:ext>
            </a:extLst>
          </p:cNvPr>
          <p:cNvSpPr/>
          <p:nvPr/>
        </p:nvSpPr>
        <p:spPr>
          <a:xfrm>
            <a:off x="5654048" y="3924483"/>
            <a:ext cx="3306368" cy="508143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Informatics System for Trials and Research (</a:t>
            </a:r>
            <a:r>
              <a:rPr lang="en-US" sz="1200" b="0" kern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CiSTAR</a:t>
            </a: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3" name="Rounded Rectangle 242">
            <a:extLst>
              <a:ext uri="{FF2B5EF4-FFF2-40B4-BE49-F238E27FC236}">
                <a16:creationId xmlns:a16="http://schemas.microsoft.com/office/drawing/2014/main" id="{ECE5C9A2-AA53-7966-0630-808C6BE76DFA}"/>
              </a:ext>
            </a:extLst>
          </p:cNvPr>
          <p:cNvSpPr/>
          <p:nvPr/>
        </p:nvSpPr>
        <p:spPr>
          <a:xfrm>
            <a:off x="5647802" y="4534494"/>
            <a:ext cx="3306367" cy="404872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Rare Diseases Repository (GRDR)</a:t>
            </a:r>
          </a:p>
        </p:txBody>
      </p:sp>
      <p:sp>
        <p:nvSpPr>
          <p:cNvPr id="244" name="Rounded Rectangle 243">
            <a:extLst>
              <a:ext uri="{FF2B5EF4-FFF2-40B4-BE49-F238E27FC236}">
                <a16:creationId xmlns:a16="http://schemas.microsoft.com/office/drawing/2014/main" id="{CA3A3E8B-66ED-FE5C-D1FD-4A32143195F1}"/>
              </a:ext>
            </a:extLst>
          </p:cNvPr>
          <p:cNvSpPr/>
          <p:nvPr/>
        </p:nvSpPr>
        <p:spPr>
          <a:xfrm>
            <a:off x="5664951" y="5030028"/>
            <a:ext cx="3289218" cy="497296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Data Repository for Nursing Science (</a:t>
            </a:r>
            <a:r>
              <a:rPr lang="en-US" sz="1200" b="0" kern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cdRNS</a:t>
            </a: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3CE4A723-C668-5C8E-E82D-8E65F3FD86F3}"/>
              </a:ext>
            </a:extLst>
          </p:cNvPr>
          <p:cNvSpPr/>
          <p:nvPr/>
        </p:nvSpPr>
        <p:spPr>
          <a:xfrm>
            <a:off x="5664951" y="5627385"/>
            <a:ext cx="3289218" cy="359119"/>
          </a:xfrm>
          <a:prstGeom prst="roundRect">
            <a:avLst>
              <a:gd name="adj" fmla="val 14746"/>
            </a:avLst>
          </a:prstGeom>
          <a:solidFill>
            <a:srgbClr val="1C2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Trauma Institute (NTI)</a:t>
            </a:r>
          </a:p>
        </p:txBody>
      </p:sp>
      <p:cxnSp>
        <p:nvCxnSpPr>
          <p:cNvPr id="247" name="Curved Connector 246">
            <a:extLst>
              <a:ext uri="{FF2B5EF4-FFF2-40B4-BE49-F238E27FC236}">
                <a16:creationId xmlns:a16="http://schemas.microsoft.com/office/drawing/2014/main" id="{5C094FEF-7BAC-72EA-8715-0F983B465A2A}"/>
              </a:ext>
            </a:extLst>
          </p:cNvPr>
          <p:cNvCxnSpPr>
            <a:stCxn id="216" idx="4"/>
            <a:endCxn id="235" idx="1"/>
          </p:cNvCxnSpPr>
          <p:nvPr/>
        </p:nvCxnSpPr>
        <p:spPr>
          <a:xfrm rot="5400000" flipH="1" flipV="1">
            <a:off x="4389007" y="1307079"/>
            <a:ext cx="942464" cy="1565815"/>
          </a:xfrm>
          <a:prstGeom prst="curvedConnector2">
            <a:avLst/>
          </a:prstGeom>
          <a:ln w="25400" cmpd="sng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urved Connector 248">
            <a:extLst>
              <a:ext uri="{FF2B5EF4-FFF2-40B4-BE49-F238E27FC236}">
                <a16:creationId xmlns:a16="http://schemas.microsoft.com/office/drawing/2014/main" id="{CEFA2905-83EE-9F77-7829-38F11E761288}"/>
              </a:ext>
            </a:extLst>
          </p:cNvPr>
          <p:cNvCxnSpPr>
            <a:stCxn id="219" idx="4"/>
            <a:endCxn id="238" idx="1"/>
          </p:cNvCxnSpPr>
          <p:nvPr/>
        </p:nvCxnSpPr>
        <p:spPr>
          <a:xfrm rot="5400000" flipH="1" flipV="1">
            <a:off x="4878601" y="2174514"/>
            <a:ext cx="658132" cy="870959"/>
          </a:xfrm>
          <a:prstGeom prst="curvedConnector2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urved Connector 250">
            <a:extLst>
              <a:ext uri="{FF2B5EF4-FFF2-40B4-BE49-F238E27FC236}">
                <a16:creationId xmlns:a16="http://schemas.microsoft.com/office/drawing/2014/main" id="{B49E3DB5-C4F9-FAC5-450D-D2D9DDA7964F}"/>
              </a:ext>
            </a:extLst>
          </p:cNvPr>
          <p:cNvCxnSpPr>
            <a:stCxn id="219" idx="5"/>
            <a:endCxn id="240" idx="1"/>
          </p:cNvCxnSpPr>
          <p:nvPr/>
        </p:nvCxnSpPr>
        <p:spPr>
          <a:xfrm rot="5400000" flipH="1" flipV="1">
            <a:off x="5442519" y="2727530"/>
            <a:ext cx="18291" cy="404768"/>
          </a:xfrm>
          <a:prstGeom prst="curvedConnector2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urved Connector 252">
            <a:extLst>
              <a:ext uri="{FF2B5EF4-FFF2-40B4-BE49-F238E27FC236}">
                <a16:creationId xmlns:a16="http://schemas.microsoft.com/office/drawing/2014/main" id="{973822F6-546C-97A0-7AA6-24D400D57317}"/>
              </a:ext>
            </a:extLst>
          </p:cNvPr>
          <p:cNvCxnSpPr>
            <a:cxnSpLocks/>
            <a:stCxn id="219" idx="0"/>
            <a:endCxn id="241" idx="1"/>
          </p:cNvCxnSpPr>
          <p:nvPr/>
        </p:nvCxnSpPr>
        <p:spPr>
          <a:xfrm>
            <a:off x="5429640" y="3299779"/>
            <a:ext cx="235311" cy="268765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urved Connector 254">
            <a:extLst>
              <a:ext uri="{FF2B5EF4-FFF2-40B4-BE49-F238E27FC236}">
                <a16:creationId xmlns:a16="http://schemas.microsoft.com/office/drawing/2014/main" id="{B61418C2-5836-A676-5F79-666591F7787F}"/>
              </a:ext>
            </a:extLst>
          </p:cNvPr>
          <p:cNvCxnSpPr>
            <a:cxnSpLocks/>
            <a:stCxn id="222" idx="2"/>
            <a:endCxn id="245" idx="1"/>
          </p:cNvCxnSpPr>
          <p:nvPr/>
        </p:nvCxnSpPr>
        <p:spPr>
          <a:xfrm rot="16200000" flipH="1">
            <a:off x="3830217" y="3972211"/>
            <a:ext cx="1388994" cy="2280473"/>
          </a:xfrm>
          <a:prstGeom prst="curvedConnector2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urved Connector 261">
            <a:extLst>
              <a:ext uri="{FF2B5EF4-FFF2-40B4-BE49-F238E27FC236}">
                <a16:creationId xmlns:a16="http://schemas.microsoft.com/office/drawing/2014/main" id="{DC162450-889D-90CE-F968-857956C2A527}"/>
              </a:ext>
            </a:extLst>
          </p:cNvPr>
          <p:cNvCxnSpPr>
            <a:cxnSpLocks/>
            <a:stCxn id="218" idx="2"/>
            <a:endCxn id="244" idx="1"/>
          </p:cNvCxnSpPr>
          <p:nvPr/>
        </p:nvCxnSpPr>
        <p:spPr>
          <a:xfrm rot="16200000" flipH="1">
            <a:off x="4629006" y="4242731"/>
            <a:ext cx="484270" cy="1587620"/>
          </a:xfrm>
          <a:prstGeom prst="curvedConnector2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urved Connector 265">
            <a:extLst>
              <a:ext uri="{FF2B5EF4-FFF2-40B4-BE49-F238E27FC236}">
                <a16:creationId xmlns:a16="http://schemas.microsoft.com/office/drawing/2014/main" id="{382A9B89-4457-8418-EA4A-B80667A73828}"/>
              </a:ext>
            </a:extLst>
          </p:cNvPr>
          <p:cNvCxnSpPr>
            <a:cxnSpLocks/>
            <a:stCxn id="220" idx="2"/>
            <a:endCxn id="243" idx="1"/>
          </p:cNvCxnSpPr>
          <p:nvPr/>
        </p:nvCxnSpPr>
        <p:spPr>
          <a:xfrm rot="16200000" flipH="1">
            <a:off x="5052685" y="4141813"/>
            <a:ext cx="318136" cy="872098"/>
          </a:xfrm>
          <a:prstGeom prst="curvedConnector2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urved Connector 267">
            <a:extLst>
              <a:ext uri="{FF2B5EF4-FFF2-40B4-BE49-F238E27FC236}">
                <a16:creationId xmlns:a16="http://schemas.microsoft.com/office/drawing/2014/main" id="{17BC5369-07EF-BC57-351E-4204334FAE88}"/>
              </a:ext>
            </a:extLst>
          </p:cNvPr>
          <p:cNvCxnSpPr>
            <a:cxnSpLocks/>
            <a:stCxn id="220" idx="0"/>
            <a:endCxn id="242" idx="1"/>
          </p:cNvCxnSpPr>
          <p:nvPr/>
        </p:nvCxnSpPr>
        <p:spPr>
          <a:xfrm>
            <a:off x="5433156" y="4058074"/>
            <a:ext cx="220892" cy="120481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891562E6-E069-ECD2-96B0-D9D6AD8D73D3}"/>
              </a:ext>
            </a:extLst>
          </p:cNvPr>
          <p:cNvSpPr txBox="1"/>
          <p:nvPr/>
        </p:nvSpPr>
        <p:spPr>
          <a:xfrm>
            <a:off x="4821266" y="189844"/>
            <a:ext cx="4197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200">
                <a:latin typeface="Arial" panose="020B0604020202020204" pitchFamily="34" charset="0"/>
                <a:cs typeface="Arial" panose="020B0604020202020204" pitchFamily="34" charset="0"/>
              </a:rPr>
              <a:t>Building from existing projects</a:t>
            </a:r>
            <a:endParaRPr lang="en-US" sz="200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9E59A6A6-16AA-8310-197C-FDE5E10F708A}"/>
              </a:ext>
            </a:extLst>
          </p:cNvPr>
          <p:cNvSpPr txBox="1"/>
          <p:nvPr/>
        </p:nvSpPr>
        <p:spPr>
          <a:xfrm>
            <a:off x="2654138" y="1104469"/>
            <a:ext cx="16484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GOVERNMENT SYSTEMS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0AD092AC-87B5-AEE4-1811-45977EED7189}"/>
              </a:ext>
            </a:extLst>
          </p:cNvPr>
          <p:cNvSpPr txBox="1"/>
          <p:nvPr/>
        </p:nvSpPr>
        <p:spPr>
          <a:xfrm>
            <a:off x="2693223" y="1295471"/>
            <a:ext cx="1704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GOVERNMENT INITIATIVES</a:t>
            </a:r>
          </a:p>
        </p:txBody>
      </p:sp>
      <p:sp>
        <p:nvSpPr>
          <p:cNvPr id="282" name="Hexagon 281">
            <a:extLst>
              <a:ext uri="{FF2B5EF4-FFF2-40B4-BE49-F238E27FC236}">
                <a16:creationId xmlns:a16="http://schemas.microsoft.com/office/drawing/2014/main" id="{D3821D74-26AE-9F94-A9B0-B77237538E3E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607101" y="1166891"/>
            <a:ext cx="115991" cy="98008"/>
          </a:xfrm>
          <a:prstGeom prst="hexagon">
            <a:avLst/>
          </a:prstGeom>
          <a:solidFill>
            <a:srgbClr val="14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3" name="Hexagon 282">
            <a:extLst>
              <a:ext uri="{FF2B5EF4-FFF2-40B4-BE49-F238E27FC236}">
                <a16:creationId xmlns:a16="http://schemas.microsoft.com/office/drawing/2014/main" id="{5CD1F0A0-DA8D-B729-0A3D-0349A834335F}"/>
              </a:ext>
            </a:extLst>
          </p:cNvPr>
          <p:cNvSpPr>
            <a:spLocks noChangeAspect="1"/>
          </p:cNvSpPr>
          <p:nvPr/>
        </p:nvSpPr>
        <p:spPr>
          <a:xfrm rot="440029" flipH="1">
            <a:off x="2601397" y="1353640"/>
            <a:ext cx="115991" cy="98008"/>
          </a:xfrm>
          <a:prstGeom prst="hexagon">
            <a:avLst/>
          </a:prstGeom>
          <a:solidFill>
            <a:srgbClr val="E7C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" name="Graphic 1" descr="Ribbon with solid fill">
            <a:extLst>
              <a:ext uri="{FF2B5EF4-FFF2-40B4-BE49-F238E27FC236}">
                <a16:creationId xmlns:a16="http://schemas.microsoft.com/office/drawing/2014/main" id="{EC23B03D-6332-603B-06F9-D3B9D33F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78607">
            <a:off x="6656147" y="2252838"/>
            <a:ext cx="244128" cy="244128"/>
          </a:xfrm>
          <a:prstGeom prst="rect">
            <a:avLst/>
          </a:prstGeom>
        </p:spPr>
      </p:pic>
      <p:pic>
        <p:nvPicPr>
          <p:cNvPr id="3" name="Graphic 2" descr="Cloud with solid fill">
            <a:extLst>
              <a:ext uri="{FF2B5EF4-FFF2-40B4-BE49-F238E27FC236}">
                <a16:creationId xmlns:a16="http://schemas.microsoft.com/office/drawing/2014/main" id="{CB016C3A-6AEB-614D-B09D-0082B437A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8003" y="2210457"/>
            <a:ext cx="328891" cy="328891"/>
          </a:xfrm>
          <a:prstGeom prst="rect">
            <a:avLst/>
          </a:prstGeom>
        </p:spPr>
      </p:pic>
      <p:pic>
        <p:nvPicPr>
          <p:cNvPr id="4" name="Graphic 3" descr="Cloud with solid fill">
            <a:extLst>
              <a:ext uri="{FF2B5EF4-FFF2-40B4-BE49-F238E27FC236}">
                <a16:creationId xmlns:a16="http://schemas.microsoft.com/office/drawing/2014/main" id="{DFBBB806-E1A9-7F51-4747-B05E5F77F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5041" y="5653349"/>
            <a:ext cx="328891" cy="328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5CDF7-EDE0-4BBA-5497-4A1B73DDC22A}"/>
              </a:ext>
            </a:extLst>
          </p:cNvPr>
          <p:cNvSpPr txBox="1"/>
          <p:nvPr/>
        </p:nvSpPr>
        <p:spPr>
          <a:xfrm>
            <a:off x="5878095" y="6137012"/>
            <a:ext cx="30640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000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Excellence.gov Awards Overall winner</a:t>
            </a:r>
          </a:p>
        </p:txBody>
      </p:sp>
      <p:pic>
        <p:nvPicPr>
          <p:cNvPr id="6" name="Graphic 5" descr="Ribbon with solid fill">
            <a:extLst>
              <a:ext uri="{FF2B5EF4-FFF2-40B4-BE49-F238E27FC236}">
                <a16:creationId xmlns:a16="http://schemas.microsoft.com/office/drawing/2014/main" id="{0B555835-68DE-2CEC-CD53-CE6EC8EB8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78607">
            <a:off x="5638630" y="6105337"/>
            <a:ext cx="289180" cy="2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FFFB0252-00CA-2EE9-BB95-9E42F2791380}"/>
              </a:ext>
            </a:extLst>
          </p:cNvPr>
          <p:cNvSpPr/>
          <p:nvPr/>
        </p:nvSpPr>
        <p:spPr>
          <a:xfrm>
            <a:off x="7187576" y="1414096"/>
            <a:ext cx="934505" cy="41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40542C1-AD8D-9A36-3149-60614E2C7F3E}"/>
              </a:ext>
            </a:extLst>
          </p:cNvPr>
          <p:cNvSpPr/>
          <p:nvPr/>
        </p:nvSpPr>
        <p:spPr>
          <a:xfrm>
            <a:off x="6247963" y="1416097"/>
            <a:ext cx="930015" cy="41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ED9A681-4EC0-A1D8-3E38-6D3F38986E7C}"/>
              </a:ext>
            </a:extLst>
          </p:cNvPr>
          <p:cNvSpPr/>
          <p:nvPr/>
        </p:nvSpPr>
        <p:spPr>
          <a:xfrm>
            <a:off x="5305204" y="1416097"/>
            <a:ext cx="937270" cy="40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D6235C1-6B87-3AE0-2D5B-ADA23D310F9E}"/>
              </a:ext>
            </a:extLst>
          </p:cNvPr>
          <p:cNvSpPr/>
          <p:nvPr/>
        </p:nvSpPr>
        <p:spPr>
          <a:xfrm>
            <a:off x="3431645" y="1414095"/>
            <a:ext cx="930722" cy="41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24855CE-9FAE-AF8C-D846-4DBCC78779D8}"/>
              </a:ext>
            </a:extLst>
          </p:cNvPr>
          <p:cNvSpPr/>
          <p:nvPr/>
        </p:nvSpPr>
        <p:spPr>
          <a:xfrm>
            <a:off x="2509269" y="1414095"/>
            <a:ext cx="915828" cy="41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3225BB-28C3-1A1F-3BDC-EF0340F364B6}"/>
              </a:ext>
            </a:extLst>
          </p:cNvPr>
          <p:cNvSpPr/>
          <p:nvPr/>
        </p:nvSpPr>
        <p:spPr>
          <a:xfrm>
            <a:off x="1570414" y="1414095"/>
            <a:ext cx="929684" cy="41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273DB89-0F94-3ECF-D7DE-3684C1167D67}"/>
              </a:ext>
            </a:extLst>
          </p:cNvPr>
          <p:cNvSpPr/>
          <p:nvPr/>
        </p:nvSpPr>
        <p:spPr>
          <a:xfrm>
            <a:off x="632066" y="1414096"/>
            <a:ext cx="930897" cy="41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32812-FB3C-7A11-4494-5092D8B2C33D}"/>
              </a:ext>
            </a:extLst>
          </p:cNvPr>
          <p:cNvSpPr/>
          <p:nvPr/>
        </p:nvSpPr>
        <p:spPr>
          <a:xfrm>
            <a:off x="6248871" y="1825303"/>
            <a:ext cx="930897" cy="3171582"/>
          </a:xfrm>
          <a:prstGeom prst="rect">
            <a:avLst/>
          </a:prstGeom>
          <a:solidFill>
            <a:srgbClr val="1471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91FEB-D00C-C1B1-34EC-D4580D597528}"/>
              </a:ext>
            </a:extLst>
          </p:cNvPr>
          <p:cNvSpPr/>
          <p:nvPr/>
        </p:nvSpPr>
        <p:spPr>
          <a:xfrm>
            <a:off x="4368337" y="1825303"/>
            <a:ext cx="930897" cy="3171582"/>
          </a:xfrm>
          <a:prstGeom prst="rect">
            <a:avLst/>
          </a:prstGeom>
          <a:solidFill>
            <a:srgbClr val="1471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2EDC4-0901-755A-1BF4-CD1C2F76587D}"/>
              </a:ext>
            </a:extLst>
          </p:cNvPr>
          <p:cNvSpPr/>
          <p:nvPr/>
        </p:nvSpPr>
        <p:spPr>
          <a:xfrm>
            <a:off x="2490051" y="1825441"/>
            <a:ext cx="930897" cy="3171582"/>
          </a:xfrm>
          <a:prstGeom prst="rect">
            <a:avLst/>
          </a:prstGeom>
          <a:solidFill>
            <a:srgbClr val="1471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D96A25-A006-AD96-DC6E-AC891704C391}"/>
              </a:ext>
            </a:extLst>
          </p:cNvPr>
          <p:cNvSpPr/>
          <p:nvPr/>
        </p:nvSpPr>
        <p:spPr>
          <a:xfrm>
            <a:off x="632066" y="1825443"/>
            <a:ext cx="930897" cy="3171442"/>
          </a:xfrm>
          <a:prstGeom prst="rect">
            <a:avLst/>
          </a:prstGeom>
          <a:solidFill>
            <a:srgbClr val="1471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041CD-A7E5-9F3B-52B8-66B15F45AA7D}"/>
              </a:ext>
            </a:extLst>
          </p:cNvPr>
          <p:cNvSpPr/>
          <p:nvPr/>
        </p:nvSpPr>
        <p:spPr>
          <a:xfrm>
            <a:off x="3439230" y="1825303"/>
            <a:ext cx="930897" cy="317158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4D8CF9-A0AD-DEB9-22BF-D254650332BD}"/>
              </a:ext>
            </a:extLst>
          </p:cNvPr>
          <p:cNvSpPr/>
          <p:nvPr/>
        </p:nvSpPr>
        <p:spPr>
          <a:xfrm>
            <a:off x="5309259" y="1825303"/>
            <a:ext cx="930897" cy="317158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43A03-08D3-84E9-B49E-6AAC2513B3BD}"/>
              </a:ext>
            </a:extLst>
          </p:cNvPr>
          <p:cNvSpPr/>
          <p:nvPr/>
        </p:nvSpPr>
        <p:spPr>
          <a:xfrm>
            <a:off x="7191385" y="1825303"/>
            <a:ext cx="930897" cy="317158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FCDC2-E23C-465F-7C95-C60499FFFF91}"/>
              </a:ext>
            </a:extLst>
          </p:cNvPr>
          <p:cNvSpPr/>
          <p:nvPr/>
        </p:nvSpPr>
        <p:spPr>
          <a:xfrm>
            <a:off x="1577977" y="1825441"/>
            <a:ext cx="930897" cy="317144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86FE6E1-65B3-AE2F-0BBE-37776AE3B709}"/>
              </a:ext>
            </a:extLst>
          </p:cNvPr>
          <p:cNvGraphicFramePr>
            <a:graphicFrameLocks noGrp="1"/>
          </p:cNvGraphicFramePr>
          <p:nvPr/>
        </p:nvGraphicFramePr>
        <p:xfrm>
          <a:off x="650604" y="1969424"/>
          <a:ext cx="898800" cy="215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00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FITBIR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ProFoRMS</a:t>
                      </a:r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4146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Data Repository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3831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Query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9864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Meta Study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820279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CA260679-954B-29DD-9DA3-74C39D616B47}"/>
              </a:ext>
            </a:extLst>
          </p:cNvPr>
          <p:cNvGraphicFramePr>
            <a:graphicFrameLocks noGrp="1"/>
          </p:cNvGraphicFramePr>
          <p:nvPr/>
        </p:nvGraphicFramePr>
        <p:xfrm>
          <a:off x="1586778" y="1969424"/>
          <a:ext cx="898398" cy="215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PDBP</a:t>
                      </a:r>
                      <a:endParaRPr lang="en-US" sz="9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ProFoRMS</a:t>
                      </a:r>
                      <a:endParaRPr 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Data Dictionary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4146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Data Repository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3831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9864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Meta Study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820279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F9274C64-EE24-0F51-8F18-55FE3F94BFEB}"/>
              </a:ext>
            </a:extLst>
          </p:cNvPr>
          <p:cNvGraphicFramePr>
            <a:graphicFrameLocks noGrp="1"/>
          </p:cNvGraphicFramePr>
          <p:nvPr/>
        </p:nvGraphicFramePr>
        <p:xfrm>
          <a:off x="2522550" y="1969424"/>
          <a:ext cx="898398" cy="215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cdRNS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ProFoRMS</a:t>
                      </a:r>
                      <a:endParaRPr lang="en-US" sz="9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Data Dictionary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4146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Data Repository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3831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Query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9864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Meta Study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820279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58FC2F52-0B44-0957-59F6-CC9EEE3B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0" y="1505448"/>
            <a:ext cx="795340" cy="2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EDDB3-304A-9679-2852-60F095B8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8925" y="1446739"/>
            <a:ext cx="789765" cy="3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84148BA2-AAF3-F13C-5ED8-7A564A4E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49" y="1539441"/>
            <a:ext cx="864336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34E7F669-43A5-BD0E-7EEC-EB41369863A7}"/>
              </a:ext>
            </a:extLst>
          </p:cNvPr>
          <p:cNvGraphicFramePr>
            <a:graphicFrameLocks noGrp="1"/>
          </p:cNvGraphicFramePr>
          <p:nvPr/>
        </p:nvGraphicFramePr>
        <p:xfrm>
          <a:off x="5329866" y="1969424"/>
          <a:ext cx="898398" cy="107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NINDS</a:t>
                      </a:r>
                      <a:endParaRPr lang="en-US" sz="9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chemeClr val="bg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C58DAB23-5F69-86F5-D0FE-75C0624C8E5D}"/>
              </a:ext>
            </a:extLst>
          </p:cNvPr>
          <p:cNvGraphicFramePr>
            <a:graphicFrameLocks noGrp="1"/>
          </p:cNvGraphicFramePr>
          <p:nvPr/>
        </p:nvGraphicFramePr>
        <p:xfrm>
          <a:off x="6265638" y="1969424"/>
          <a:ext cx="898398" cy="107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GRDR</a:t>
                      </a:r>
                      <a:endParaRPr lang="en-US" sz="9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chemeClr val="bg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</a:tbl>
          </a:graphicData>
        </a:graphic>
      </p:graphicFrame>
      <p:pic>
        <p:nvPicPr>
          <p:cNvPr id="23" name="Picture 2" descr="National Institute of Neurological Disorders and Stroke">
            <a:extLst>
              <a:ext uri="{FF2B5EF4-FFF2-40B4-BE49-F238E27FC236}">
                <a16:creationId xmlns:a16="http://schemas.microsoft.com/office/drawing/2014/main" id="{E08E1A26-7ADF-7899-1C5C-B0EF68FB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02" y="1526198"/>
            <a:ext cx="861840" cy="2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788D1A-8E2A-FD23-42B3-676379A92DBE}"/>
              </a:ext>
            </a:extLst>
          </p:cNvPr>
          <p:cNvSpPr txBox="1"/>
          <p:nvPr/>
        </p:nvSpPr>
        <p:spPr>
          <a:xfrm>
            <a:off x="689910" y="3021339"/>
            <a:ext cx="1767157" cy="215444"/>
          </a:xfrm>
          <a:prstGeom prst="rect">
            <a:avLst/>
          </a:prstGeom>
          <a:solidFill>
            <a:srgbClr val="E7C51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Roboto" panose="02000000000000000000" pitchFamily="2" charset="0"/>
                <a:ea typeface="Roboto" panose="02000000000000000000" pitchFamily="2" charset="0"/>
              </a:rPr>
              <a:t>Shared Data Dictionary</a:t>
            </a:r>
          </a:p>
        </p:txBody>
      </p:sp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182E32A5-8BA8-3BED-B029-335BDFE83477}"/>
              </a:ext>
            </a:extLst>
          </p:cNvPr>
          <p:cNvGraphicFramePr>
            <a:graphicFrameLocks noGrp="1"/>
          </p:cNvGraphicFramePr>
          <p:nvPr/>
        </p:nvGraphicFramePr>
        <p:xfrm>
          <a:off x="3458322" y="1969424"/>
          <a:ext cx="898398" cy="218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eyeGENE</a:t>
                      </a:r>
                      <a:endParaRPr lang="en-US" sz="900" b="1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ProFoRMS</a:t>
                      </a:r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Data Dictionary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24146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Data Repository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38312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9864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Meta Study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820279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E2A0F556-EC31-E54B-87E2-8BE31477DD19}"/>
              </a:ext>
            </a:extLst>
          </p:cNvPr>
          <p:cNvGraphicFramePr>
            <a:graphicFrameLocks noGrp="1"/>
          </p:cNvGraphicFramePr>
          <p:nvPr/>
        </p:nvGraphicFramePr>
        <p:xfrm>
          <a:off x="4394094" y="1969424"/>
          <a:ext cx="898398" cy="107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NIA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bg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31FBC943-42AD-BFC5-8464-CB7DD85DAD35}"/>
              </a:ext>
            </a:extLst>
          </p:cNvPr>
          <p:cNvGraphicFramePr>
            <a:graphicFrameLocks noGrp="1"/>
          </p:cNvGraphicFramePr>
          <p:nvPr/>
        </p:nvGraphicFramePr>
        <p:xfrm>
          <a:off x="7201410" y="1969424"/>
          <a:ext cx="898398" cy="215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98">
                  <a:extLst>
                    <a:ext uri="{9D8B030D-6E8A-4147-A177-3AD203B41FA5}">
                      <a16:colId xmlns:a16="http://schemas.microsoft.com/office/drawing/2014/main" val="280780415"/>
                    </a:ext>
                  </a:extLst>
                </a:gridCol>
              </a:tblGrid>
              <a:tr h="2691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spc="-50" baseline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BRICS Intramural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642118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Accounts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4010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9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ProFoRMS</a:t>
                      </a:r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20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Mgmt.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76429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Data Dictionary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707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Data Repository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598885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731012"/>
                  </a:ext>
                </a:extLst>
              </a:tr>
              <a:tr h="26915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Meta Study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658332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E45F535-E767-0EC0-E09A-679318E0FB4E}"/>
              </a:ext>
            </a:extLst>
          </p:cNvPr>
          <p:cNvSpPr txBox="1"/>
          <p:nvPr/>
        </p:nvSpPr>
        <p:spPr>
          <a:xfrm>
            <a:off x="756321" y="4501400"/>
            <a:ext cx="6873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Premise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8435F0-6BCA-FF1A-2505-717C600776E9}"/>
              </a:ext>
            </a:extLst>
          </p:cNvPr>
          <p:cNvSpPr txBox="1"/>
          <p:nvPr/>
        </p:nvSpPr>
        <p:spPr>
          <a:xfrm>
            <a:off x="1735415" y="4501390"/>
            <a:ext cx="601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</a:p>
        </p:txBody>
      </p:sp>
      <p:sp>
        <p:nvSpPr>
          <p:cNvPr id="36" name="Rectangle: Rounded Corners 89">
            <a:extLst>
              <a:ext uri="{FF2B5EF4-FFF2-40B4-BE49-F238E27FC236}">
                <a16:creationId xmlns:a16="http://schemas.microsoft.com/office/drawing/2014/main" id="{44E92428-7CA4-78D8-BD64-DA0ED8C7EFDF}"/>
              </a:ext>
            </a:extLst>
          </p:cNvPr>
          <p:cNvSpPr/>
          <p:nvPr/>
        </p:nvSpPr>
        <p:spPr>
          <a:xfrm>
            <a:off x="1640219" y="2729119"/>
            <a:ext cx="5491586" cy="230833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4369ED-50D0-1FB1-079A-AC685C9E96EC}"/>
              </a:ext>
            </a:extLst>
          </p:cNvPr>
          <p:cNvSpPr txBox="1"/>
          <p:nvPr/>
        </p:nvSpPr>
        <p:spPr>
          <a:xfrm>
            <a:off x="2995225" y="2735729"/>
            <a:ext cx="2764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Roboto" panose="02000000000000000000" pitchFamily="2" charset="0"/>
                <a:ea typeface="Roboto" panose="02000000000000000000" pitchFamily="2" charset="0"/>
              </a:rPr>
              <a:t>Centralized Global Unique Identifier (GUID:PPRL)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F2F68A-42BB-E5DD-E24A-95716738B940}"/>
              </a:ext>
            </a:extLst>
          </p:cNvPr>
          <p:cNvSpPr txBox="1"/>
          <p:nvPr/>
        </p:nvSpPr>
        <p:spPr>
          <a:xfrm>
            <a:off x="2664464" y="4501400"/>
            <a:ext cx="6873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Premise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AA25F7-468C-A518-A8BA-60A172996410}"/>
              </a:ext>
            </a:extLst>
          </p:cNvPr>
          <p:cNvSpPr txBox="1"/>
          <p:nvPr/>
        </p:nvSpPr>
        <p:spPr>
          <a:xfrm>
            <a:off x="4499610" y="4501400"/>
            <a:ext cx="6873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Premise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017391-1417-702E-324A-77745354533D}"/>
              </a:ext>
            </a:extLst>
          </p:cNvPr>
          <p:cNvSpPr txBox="1"/>
          <p:nvPr/>
        </p:nvSpPr>
        <p:spPr>
          <a:xfrm>
            <a:off x="6380706" y="4462718"/>
            <a:ext cx="6873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Premise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D7EF08-3A36-AADB-DEA5-94B9FFC3D881}"/>
              </a:ext>
            </a:extLst>
          </p:cNvPr>
          <p:cNvSpPr txBox="1"/>
          <p:nvPr/>
        </p:nvSpPr>
        <p:spPr>
          <a:xfrm>
            <a:off x="5448789" y="4501400"/>
            <a:ext cx="6873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Roboto" panose="02000000000000000000" pitchFamily="2" charset="0"/>
                <a:ea typeface="Roboto" panose="02000000000000000000" pitchFamily="2" charset="0"/>
              </a:rPr>
              <a:t>On Premise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D98C7-ECE0-BE1F-774E-553A4236155B}"/>
              </a:ext>
            </a:extLst>
          </p:cNvPr>
          <p:cNvSpPr txBox="1"/>
          <p:nvPr/>
        </p:nvSpPr>
        <p:spPr>
          <a:xfrm>
            <a:off x="3560995" y="4509828"/>
            <a:ext cx="68736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Roboto" panose="02000000000000000000" pitchFamily="2" charset="0"/>
                <a:ea typeface="Roboto" panose="02000000000000000000" pitchFamily="2" charset="0"/>
              </a:rPr>
              <a:t>On Premise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8BA441D-A437-731E-5495-1B6D605000C4}"/>
              </a:ext>
            </a:extLst>
          </p:cNvPr>
          <p:cNvSpPr txBox="1">
            <a:spLocks/>
          </p:cNvSpPr>
          <p:nvPr/>
        </p:nvSpPr>
        <p:spPr>
          <a:xfrm>
            <a:off x="4742139" y="163090"/>
            <a:ext cx="4101396" cy="349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BRICS 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Mesh And Fabric</a:t>
            </a:r>
          </a:p>
        </p:txBody>
      </p:sp>
      <p:pic>
        <p:nvPicPr>
          <p:cNvPr id="59" name="Graphic 58" descr="Cloud with solid fill">
            <a:extLst>
              <a:ext uri="{FF2B5EF4-FFF2-40B4-BE49-F238E27FC236}">
                <a16:creationId xmlns:a16="http://schemas.microsoft.com/office/drawing/2014/main" id="{96B0D6A1-37EE-60B3-167B-75E844CDD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904568" y="4253536"/>
            <a:ext cx="247717" cy="247717"/>
          </a:xfrm>
          <a:prstGeom prst="rect">
            <a:avLst/>
          </a:prstGeom>
        </p:spPr>
      </p:pic>
      <p:pic>
        <p:nvPicPr>
          <p:cNvPr id="61" name="Graphic 60" descr="Building with solid fill">
            <a:extLst>
              <a:ext uri="{FF2B5EF4-FFF2-40B4-BE49-F238E27FC236}">
                <a16:creationId xmlns:a16="http://schemas.microsoft.com/office/drawing/2014/main" id="{6C50F9B2-C4BC-4360-5F0F-5E8E759C02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5696" y="4238237"/>
            <a:ext cx="217386" cy="217386"/>
          </a:xfrm>
          <a:prstGeom prst="rect">
            <a:avLst/>
          </a:prstGeom>
        </p:spPr>
      </p:pic>
      <p:pic>
        <p:nvPicPr>
          <p:cNvPr id="63" name="Graphic 62" descr="Building with solid fill">
            <a:extLst>
              <a:ext uri="{FF2B5EF4-FFF2-40B4-BE49-F238E27FC236}">
                <a16:creationId xmlns:a16="http://schemas.microsoft.com/office/drawing/2014/main" id="{E5529FF8-8442-7F8F-2A7A-8C7524FE7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25092" y="4240050"/>
            <a:ext cx="217386" cy="217386"/>
          </a:xfrm>
          <a:prstGeom prst="rect">
            <a:avLst/>
          </a:prstGeom>
        </p:spPr>
      </p:pic>
      <p:pic>
        <p:nvPicPr>
          <p:cNvPr id="64" name="Graphic 63" descr="Building with solid fill">
            <a:extLst>
              <a:ext uri="{FF2B5EF4-FFF2-40B4-BE49-F238E27FC236}">
                <a16:creationId xmlns:a16="http://schemas.microsoft.com/office/drawing/2014/main" id="{4EDAD2C6-8B42-2CEC-905A-A72FF4D396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7880" y="4245332"/>
            <a:ext cx="217386" cy="217386"/>
          </a:xfrm>
          <a:prstGeom prst="rect">
            <a:avLst/>
          </a:prstGeom>
        </p:spPr>
      </p:pic>
      <p:pic>
        <p:nvPicPr>
          <p:cNvPr id="65" name="Graphic 64" descr="Building with solid fill">
            <a:extLst>
              <a:ext uri="{FF2B5EF4-FFF2-40B4-BE49-F238E27FC236}">
                <a16:creationId xmlns:a16="http://schemas.microsoft.com/office/drawing/2014/main" id="{AA5E4C91-9B60-897C-B343-0EA2499C5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758" y="4245332"/>
            <a:ext cx="217386" cy="217386"/>
          </a:xfrm>
          <a:prstGeom prst="rect">
            <a:avLst/>
          </a:prstGeom>
        </p:spPr>
      </p:pic>
      <p:pic>
        <p:nvPicPr>
          <p:cNvPr id="66" name="Graphic 65" descr="Building with solid fill">
            <a:extLst>
              <a:ext uri="{FF2B5EF4-FFF2-40B4-BE49-F238E27FC236}">
                <a16:creationId xmlns:a16="http://schemas.microsoft.com/office/drawing/2014/main" id="{B8225FD4-BF58-A7D2-CBBD-9F77BF618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54113" y="4238237"/>
            <a:ext cx="217386" cy="217386"/>
          </a:xfrm>
          <a:prstGeom prst="rect">
            <a:avLst/>
          </a:prstGeom>
        </p:spPr>
      </p:pic>
      <p:pic>
        <p:nvPicPr>
          <p:cNvPr id="67" name="Graphic 66" descr="Building with solid fill">
            <a:extLst>
              <a:ext uri="{FF2B5EF4-FFF2-40B4-BE49-F238E27FC236}">
                <a16:creationId xmlns:a16="http://schemas.microsoft.com/office/drawing/2014/main" id="{DA72C646-4E49-94DD-D61D-6972D614A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98828" y="4245332"/>
            <a:ext cx="217386" cy="217386"/>
          </a:xfrm>
          <a:prstGeom prst="rect">
            <a:avLst/>
          </a:prstGeom>
        </p:spPr>
      </p:pic>
      <p:pic>
        <p:nvPicPr>
          <p:cNvPr id="69" name="Picture 68" descr="A close-up of a logo&#10;&#10;Description automatically generated">
            <a:extLst>
              <a:ext uri="{FF2B5EF4-FFF2-40B4-BE49-F238E27FC236}">
                <a16:creationId xmlns:a16="http://schemas.microsoft.com/office/drawing/2014/main" id="{8AC11F93-F660-288D-2D84-DE5AE08C99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2100" y="1491338"/>
            <a:ext cx="799464" cy="282590"/>
          </a:xfrm>
          <a:prstGeom prst="rect">
            <a:avLst/>
          </a:prstGeom>
        </p:spPr>
      </p:pic>
      <p:pic>
        <p:nvPicPr>
          <p:cNvPr id="71" name="Picture 70" descr="A yellow and black logo&#10;&#10;Description automatically generated">
            <a:extLst>
              <a:ext uri="{FF2B5EF4-FFF2-40B4-BE49-F238E27FC236}">
                <a16:creationId xmlns:a16="http://schemas.microsoft.com/office/drawing/2014/main" id="{FB3F8A50-04FA-57B4-F626-9777D85D40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0591" y="1503992"/>
            <a:ext cx="220036" cy="243351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5A20A7B-0AAE-26FC-33B9-9FCC8CD129D2}"/>
              </a:ext>
            </a:extLst>
          </p:cNvPr>
          <p:cNvSpPr/>
          <p:nvPr/>
        </p:nvSpPr>
        <p:spPr>
          <a:xfrm>
            <a:off x="4373553" y="1416097"/>
            <a:ext cx="925213" cy="40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69A807-00B7-C26B-4BFA-C921F35B92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8026" y="1537873"/>
            <a:ext cx="832586" cy="182880"/>
          </a:xfrm>
          <a:prstGeom prst="rect">
            <a:avLst/>
          </a:prstGeom>
        </p:spPr>
      </p:pic>
      <p:pic>
        <p:nvPicPr>
          <p:cNvPr id="92" name="Picture 91" descr="A black and blue sign with white text&#10;&#10;Description automatically generated">
            <a:extLst>
              <a:ext uri="{FF2B5EF4-FFF2-40B4-BE49-F238E27FC236}">
                <a16:creationId xmlns:a16="http://schemas.microsoft.com/office/drawing/2014/main" id="{4843BD44-966B-A17A-5481-E7027110E0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9610" y="1535503"/>
            <a:ext cx="693019" cy="182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76ECF-6354-7B9B-22B6-8B140299B67C}"/>
              </a:ext>
            </a:extLst>
          </p:cNvPr>
          <p:cNvSpPr txBox="1"/>
          <p:nvPr/>
        </p:nvSpPr>
        <p:spPr>
          <a:xfrm>
            <a:off x="879810" y="5457182"/>
            <a:ext cx="424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Datatypes: </a:t>
            </a:r>
            <a:r>
              <a:rPr lang="en-US"/>
              <a:t>Phenotypic, Imaging, and Omics</a:t>
            </a:r>
          </a:p>
        </p:txBody>
      </p:sp>
      <p:pic>
        <p:nvPicPr>
          <p:cNvPr id="3" name="Graphic 2" descr="Cloud with solid fill">
            <a:extLst>
              <a:ext uri="{FF2B5EF4-FFF2-40B4-BE49-F238E27FC236}">
                <a16:creationId xmlns:a16="http://schemas.microsoft.com/office/drawing/2014/main" id="{5F9129D6-94C2-7638-FCD1-1FA687E59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565855" y="4230166"/>
            <a:ext cx="247717" cy="2477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2491D5-0501-5AD3-4664-4EA8C76AC032}"/>
              </a:ext>
            </a:extLst>
          </p:cNvPr>
          <p:cNvSpPr txBox="1"/>
          <p:nvPr/>
        </p:nvSpPr>
        <p:spPr>
          <a:xfrm>
            <a:off x="7350045" y="4531968"/>
            <a:ext cx="601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Roboto" panose="02000000000000000000" pitchFamily="2" charset="0"/>
                <a:ea typeface="Roboto" panose="02000000000000000000" pitchFamily="2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94993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FEC426-8C82-EAF6-BE46-BD41FB53FA7A}"/>
              </a:ext>
            </a:extLst>
          </p:cNvPr>
          <p:cNvSpPr txBox="1"/>
          <p:nvPr/>
        </p:nvSpPr>
        <p:spPr>
          <a:xfrm>
            <a:off x="514357" y="1307791"/>
            <a:ext cx="8044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Spiderman Release: (June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 time saving of locked ProFoRMS data to the repository (Migrating to Mongo DB from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PostGres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Submission Tool | Globus Integration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UI Enhancements for the Accounts, Meta Study and Query Tool modules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 library updates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Various UI and feature enhancements across the BRICS modules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41CBC-0971-5741-D4CE-1204C7CD18AF}"/>
              </a:ext>
            </a:extLst>
          </p:cNvPr>
          <p:cNvSpPr txBox="1"/>
          <p:nvPr/>
        </p:nvSpPr>
        <p:spPr>
          <a:xfrm>
            <a:off x="5453497" y="257631"/>
            <a:ext cx="2756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Upcoming Releases</a:t>
            </a:r>
          </a:p>
        </p:txBody>
      </p:sp>
      <p:pic>
        <p:nvPicPr>
          <p:cNvPr id="4" name="Picture 3" descr="A couple of doctors looking at x-ray&#10;&#10;Description automatically generated">
            <a:extLst>
              <a:ext uri="{FF2B5EF4-FFF2-40B4-BE49-F238E27FC236}">
                <a16:creationId xmlns:a16="http://schemas.microsoft.com/office/drawing/2014/main" id="{C050B719-57DF-66E4-D704-DD8F6AAEB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5" r="17709"/>
          <a:stretch/>
        </p:blipFill>
        <p:spPr>
          <a:xfrm>
            <a:off x="5688723" y="3571492"/>
            <a:ext cx="2286000" cy="2286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78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CD8222-2929-C668-AD22-3AC74655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6" y="1150705"/>
            <a:ext cx="8646267" cy="4111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5C25D-37B7-F7EA-9920-78558B1893AF}"/>
              </a:ext>
            </a:extLst>
          </p:cNvPr>
          <p:cNvSpPr txBox="1"/>
          <p:nvPr/>
        </p:nvSpPr>
        <p:spPr>
          <a:xfrm>
            <a:off x="5815173" y="657815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https://brics.cit.nih.gov/demo</a:t>
            </a:r>
          </a:p>
        </p:txBody>
      </p:sp>
    </p:spTree>
    <p:extLst>
      <p:ext uri="{BB962C8B-B14F-4D97-AF65-F5344CB8AC3E}">
        <p14:creationId xmlns:p14="http://schemas.microsoft.com/office/powerpoint/2010/main" val="730897403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">
  <a:themeElements>
    <a:clrScheme name="BRICS">
      <a:dk1>
        <a:srgbClr val="000000"/>
      </a:dk1>
      <a:lt1>
        <a:srgbClr val="FFFFFF"/>
      </a:lt1>
      <a:dk2>
        <a:srgbClr val="494949"/>
      </a:dk2>
      <a:lt2>
        <a:srgbClr val="F2F2F2"/>
      </a:lt2>
      <a:accent1>
        <a:srgbClr val="0072BE"/>
      </a:accent1>
      <a:accent2>
        <a:srgbClr val="ED7D31"/>
      </a:accent2>
      <a:accent3>
        <a:srgbClr val="A5A5A5"/>
      </a:accent3>
      <a:accent4>
        <a:srgbClr val="EDC400"/>
      </a:accent4>
      <a:accent5>
        <a:srgbClr val="5B9BD5"/>
      </a:accent5>
      <a:accent6>
        <a:srgbClr val="70AD47"/>
      </a:accent6>
      <a:hlink>
        <a:srgbClr val="1D1EA3"/>
      </a:hlink>
      <a:folHlink>
        <a:srgbClr val="8A4B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1393</Words>
  <Application>Microsoft Office PowerPoint</Application>
  <PresentationFormat>On-screen Show (4:3)</PresentationFormat>
  <Paragraphs>307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Roboto</vt:lpstr>
      <vt:lpstr>Roboto Light</vt:lpstr>
      <vt:lpstr>system-ui</vt:lpstr>
      <vt:lpstr>Wingdings</vt:lpstr>
      <vt:lpstr>No Footer</vt:lpstr>
      <vt:lpstr>Office Theme</vt:lpstr>
      <vt:lpstr>PowerPoint Presentation</vt:lpstr>
      <vt:lpstr>Logistics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McAuliffe, Matthew (NIH/CIT) [E]</dc:creator>
  <cp:lastModifiedBy>Roy, Preeti (NIH/CIT) [C]</cp:lastModifiedBy>
  <cp:revision>11</cp:revision>
  <dcterms:created xsi:type="dcterms:W3CDTF">2023-11-02T13:30:15Z</dcterms:created>
  <dcterms:modified xsi:type="dcterms:W3CDTF">2024-05-09T12:57:13Z</dcterms:modified>
</cp:coreProperties>
</file>